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347" r:id="rId5"/>
    <p:sldId id="357" r:id="rId6"/>
    <p:sldId id="358" r:id="rId7"/>
    <p:sldId id="265" r:id="rId8"/>
    <p:sldId id="270" r:id="rId9"/>
    <p:sldId id="354" r:id="rId10"/>
    <p:sldId id="274" r:id="rId11"/>
    <p:sldId id="348" r:id="rId12"/>
    <p:sldId id="350" r:id="rId13"/>
    <p:sldId id="349" r:id="rId14"/>
    <p:sldId id="351" r:id="rId15"/>
    <p:sldId id="355" r:id="rId16"/>
    <p:sldId id="345" r:id="rId17"/>
    <p:sldId id="356" r:id="rId18"/>
    <p:sldId id="352" r:id="rId19"/>
    <p:sldId id="336" r:id="rId20"/>
    <p:sldId id="359" r:id="rId21"/>
    <p:sldId id="360" r:id="rId22"/>
    <p:sldId id="339" r:id="rId23"/>
    <p:sldId id="322" r:id="rId24"/>
    <p:sldId id="287" r:id="rId25"/>
    <p:sldId id="317" r:id="rId26"/>
    <p:sldId id="324" r:id="rId27"/>
    <p:sldId id="325" r:id="rId28"/>
    <p:sldId id="326" r:id="rId29"/>
    <p:sldId id="328" r:id="rId30"/>
    <p:sldId id="329" r:id="rId31"/>
    <p:sldId id="327" r:id="rId32"/>
    <p:sldId id="330" r:id="rId33"/>
    <p:sldId id="332" r:id="rId34"/>
    <p:sldId id="331" r:id="rId35"/>
    <p:sldId id="333" r:id="rId36"/>
    <p:sldId id="343" r:id="rId37"/>
    <p:sldId id="344" r:id="rId38"/>
    <p:sldId id="346" r:id="rId39"/>
    <p:sldId id="31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91" d="100"/>
          <a:sy n="91" d="100"/>
        </p:scale>
        <p:origin x="163" y="71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6753FF5-5CB1-4CC9-B5E6-708421CA27EB}" type="datetimeFigureOut">
              <a:rPr lang="en-CA" smtClean="0"/>
              <a:t>01/06/2015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A12734-6C07-41B6-B15E-E757B49FCCBE}" type="slidenum">
              <a:rPr lang="en-CA" smtClean="0"/>
              <a:t>‹#›</a:t>
            </a:fld>
            <a:endParaRPr lang="en-CA"/>
          </a:p>
        </p:txBody>
      </p:sp>
    </p:spTree>
    <p:extLst>
      <p:ext uri="{BB962C8B-B14F-4D97-AF65-F5344CB8AC3E}">
        <p14:creationId xmlns:p14="http://schemas.microsoft.com/office/powerpoint/2010/main" val="2568206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6753FF5-5CB1-4CC9-B5E6-708421CA27EB}" type="datetimeFigureOut">
              <a:rPr lang="en-CA" smtClean="0"/>
              <a:t>01/06/2015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A12734-6C07-41B6-B15E-E757B49FCCBE}" type="slidenum">
              <a:rPr lang="en-CA" smtClean="0"/>
              <a:t>‹#›</a:t>
            </a:fld>
            <a:endParaRPr lang="en-CA"/>
          </a:p>
        </p:txBody>
      </p:sp>
    </p:spTree>
    <p:extLst>
      <p:ext uri="{BB962C8B-B14F-4D97-AF65-F5344CB8AC3E}">
        <p14:creationId xmlns:p14="http://schemas.microsoft.com/office/powerpoint/2010/main" val="1694387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6753FF5-5CB1-4CC9-B5E6-708421CA27EB}" type="datetimeFigureOut">
              <a:rPr lang="en-CA" smtClean="0"/>
              <a:t>01/06/2015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A12734-6C07-41B6-B15E-E757B49FCCBE}" type="slidenum">
              <a:rPr lang="en-CA" smtClean="0"/>
              <a:t>‹#›</a:t>
            </a:fld>
            <a:endParaRPr lang="en-CA"/>
          </a:p>
        </p:txBody>
      </p:sp>
    </p:spTree>
    <p:extLst>
      <p:ext uri="{BB962C8B-B14F-4D97-AF65-F5344CB8AC3E}">
        <p14:creationId xmlns:p14="http://schemas.microsoft.com/office/powerpoint/2010/main" val="3625236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6753FF5-5CB1-4CC9-B5E6-708421CA27EB}" type="datetimeFigureOut">
              <a:rPr lang="en-CA" smtClean="0"/>
              <a:t>01/06/2015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A12734-6C07-41B6-B15E-E757B49FCCBE}" type="slidenum">
              <a:rPr lang="en-CA" smtClean="0"/>
              <a:t>‹#›</a:t>
            </a:fld>
            <a:endParaRPr lang="en-CA"/>
          </a:p>
        </p:txBody>
      </p:sp>
    </p:spTree>
    <p:extLst>
      <p:ext uri="{BB962C8B-B14F-4D97-AF65-F5344CB8AC3E}">
        <p14:creationId xmlns:p14="http://schemas.microsoft.com/office/powerpoint/2010/main" val="2347455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753FF5-5CB1-4CC9-B5E6-708421CA27EB}" type="datetimeFigureOut">
              <a:rPr lang="en-CA" smtClean="0"/>
              <a:t>01/06/2015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A12734-6C07-41B6-B15E-E757B49FCCBE}" type="slidenum">
              <a:rPr lang="en-CA" smtClean="0"/>
              <a:t>‹#›</a:t>
            </a:fld>
            <a:endParaRPr lang="en-CA"/>
          </a:p>
        </p:txBody>
      </p:sp>
    </p:spTree>
    <p:extLst>
      <p:ext uri="{BB962C8B-B14F-4D97-AF65-F5344CB8AC3E}">
        <p14:creationId xmlns:p14="http://schemas.microsoft.com/office/powerpoint/2010/main" val="375924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6753FF5-5CB1-4CC9-B5E6-708421CA27EB}" type="datetimeFigureOut">
              <a:rPr lang="en-CA" smtClean="0"/>
              <a:t>01/06/2015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8A12734-6C07-41B6-B15E-E757B49FCCBE}" type="slidenum">
              <a:rPr lang="en-CA" smtClean="0"/>
              <a:t>‹#›</a:t>
            </a:fld>
            <a:endParaRPr lang="en-CA"/>
          </a:p>
        </p:txBody>
      </p:sp>
    </p:spTree>
    <p:extLst>
      <p:ext uri="{BB962C8B-B14F-4D97-AF65-F5344CB8AC3E}">
        <p14:creationId xmlns:p14="http://schemas.microsoft.com/office/powerpoint/2010/main" val="266335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6753FF5-5CB1-4CC9-B5E6-708421CA27EB}" type="datetimeFigureOut">
              <a:rPr lang="en-CA" smtClean="0"/>
              <a:t>01/06/2015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8A12734-6C07-41B6-B15E-E757B49FCCBE}" type="slidenum">
              <a:rPr lang="en-CA" smtClean="0"/>
              <a:t>‹#›</a:t>
            </a:fld>
            <a:endParaRPr lang="en-CA"/>
          </a:p>
        </p:txBody>
      </p:sp>
    </p:spTree>
    <p:extLst>
      <p:ext uri="{BB962C8B-B14F-4D97-AF65-F5344CB8AC3E}">
        <p14:creationId xmlns:p14="http://schemas.microsoft.com/office/powerpoint/2010/main" val="25510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6753FF5-5CB1-4CC9-B5E6-708421CA27EB}" type="datetimeFigureOut">
              <a:rPr lang="en-CA" smtClean="0"/>
              <a:t>01/06/2015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8A12734-6C07-41B6-B15E-E757B49FCCBE}" type="slidenum">
              <a:rPr lang="en-CA" smtClean="0"/>
              <a:t>‹#›</a:t>
            </a:fld>
            <a:endParaRPr lang="en-CA"/>
          </a:p>
        </p:txBody>
      </p:sp>
    </p:spTree>
    <p:extLst>
      <p:ext uri="{BB962C8B-B14F-4D97-AF65-F5344CB8AC3E}">
        <p14:creationId xmlns:p14="http://schemas.microsoft.com/office/powerpoint/2010/main" val="378613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53FF5-5CB1-4CC9-B5E6-708421CA27EB}" type="datetimeFigureOut">
              <a:rPr lang="en-CA" smtClean="0"/>
              <a:t>01/06/2015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8A12734-6C07-41B6-B15E-E757B49FCCBE}" type="slidenum">
              <a:rPr lang="en-CA" smtClean="0"/>
              <a:t>‹#›</a:t>
            </a:fld>
            <a:endParaRPr lang="en-CA"/>
          </a:p>
        </p:txBody>
      </p:sp>
    </p:spTree>
    <p:extLst>
      <p:ext uri="{BB962C8B-B14F-4D97-AF65-F5344CB8AC3E}">
        <p14:creationId xmlns:p14="http://schemas.microsoft.com/office/powerpoint/2010/main" val="3589146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753FF5-5CB1-4CC9-B5E6-708421CA27EB}" type="datetimeFigureOut">
              <a:rPr lang="en-CA" smtClean="0"/>
              <a:t>01/06/2015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8A12734-6C07-41B6-B15E-E757B49FCCBE}" type="slidenum">
              <a:rPr lang="en-CA" smtClean="0"/>
              <a:t>‹#›</a:t>
            </a:fld>
            <a:endParaRPr lang="en-CA"/>
          </a:p>
        </p:txBody>
      </p:sp>
    </p:spTree>
    <p:extLst>
      <p:ext uri="{BB962C8B-B14F-4D97-AF65-F5344CB8AC3E}">
        <p14:creationId xmlns:p14="http://schemas.microsoft.com/office/powerpoint/2010/main" val="1604827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753FF5-5CB1-4CC9-B5E6-708421CA27EB}" type="datetimeFigureOut">
              <a:rPr lang="en-CA" smtClean="0"/>
              <a:t>01/06/2015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8A12734-6C07-41B6-B15E-E757B49FCCBE}" type="slidenum">
              <a:rPr lang="en-CA" smtClean="0"/>
              <a:t>‹#›</a:t>
            </a:fld>
            <a:endParaRPr lang="en-CA"/>
          </a:p>
        </p:txBody>
      </p:sp>
    </p:spTree>
    <p:extLst>
      <p:ext uri="{BB962C8B-B14F-4D97-AF65-F5344CB8AC3E}">
        <p14:creationId xmlns:p14="http://schemas.microsoft.com/office/powerpoint/2010/main" val="331606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53FF5-5CB1-4CC9-B5E6-708421CA27EB}" type="datetimeFigureOut">
              <a:rPr lang="en-CA" smtClean="0"/>
              <a:t>01/06/2015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12734-6C07-41B6-B15E-E757B49FCCBE}" type="slidenum">
              <a:rPr lang="en-CA" smtClean="0"/>
              <a:t>‹#›</a:t>
            </a:fld>
            <a:endParaRPr lang="en-CA"/>
          </a:p>
        </p:txBody>
      </p:sp>
    </p:spTree>
    <p:extLst>
      <p:ext uri="{BB962C8B-B14F-4D97-AF65-F5344CB8AC3E}">
        <p14:creationId xmlns:p14="http://schemas.microsoft.com/office/powerpoint/2010/main" val="1516643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501008"/>
            <a:ext cx="7772400" cy="1470025"/>
          </a:xfrm>
        </p:spPr>
        <p:txBody>
          <a:bodyPr>
            <a:normAutofit/>
          </a:bodyPr>
          <a:lstStyle/>
          <a:p>
            <a:r>
              <a:rPr lang="en-CA" sz="4000" dirty="0"/>
              <a:t>"Engineering for Canada's Northern Oceans". </a:t>
            </a:r>
          </a:p>
        </p:txBody>
      </p:sp>
      <p:sp>
        <p:nvSpPr>
          <p:cNvPr id="3" name="Subtitle 2"/>
          <p:cNvSpPr>
            <a:spLocks noGrp="1"/>
          </p:cNvSpPr>
          <p:nvPr>
            <p:ph type="subTitle" idx="1"/>
          </p:nvPr>
        </p:nvSpPr>
        <p:spPr>
          <a:xfrm>
            <a:off x="1331640" y="4797152"/>
            <a:ext cx="6400800" cy="1752600"/>
          </a:xfrm>
        </p:spPr>
        <p:txBody>
          <a:bodyPr>
            <a:normAutofit/>
          </a:bodyPr>
          <a:lstStyle/>
          <a:p>
            <a:r>
              <a:rPr lang="en-CA" sz="2000" dirty="0">
                <a:solidFill>
                  <a:srgbClr val="00B0F0"/>
                </a:solidFill>
              </a:rPr>
              <a:t>A study being conducted under the auspices of the Canadian Academy of Engineering (CAE</a:t>
            </a:r>
            <a:r>
              <a:rPr lang="en-CA" sz="2000" dirty="0" smtClean="0">
                <a:solidFill>
                  <a:srgbClr val="00B0F0"/>
                </a:solidFill>
              </a:rPr>
              <a:t>).</a:t>
            </a:r>
          </a:p>
          <a:p>
            <a:r>
              <a:rPr lang="en-CA" sz="2000" dirty="0" smtClean="0">
                <a:solidFill>
                  <a:srgbClr val="00B0F0"/>
                </a:solidFill>
              </a:rPr>
              <a:t>By</a:t>
            </a:r>
          </a:p>
          <a:p>
            <a:r>
              <a:rPr lang="en-CA" sz="2000" dirty="0" smtClean="0">
                <a:solidFill>
                  <a:srgbClr val="00B0F0"/>
                </a:solidFill>
              </a:rPr>
              <a:t>Ian </a:t>
            </a:r>
            <a:r>
              <a:rPr lang="en-CA" sz="2000" dirty="0" err="1" smtClean="0">
                <a:solidFill>
                  <a:srgbClr val="00B0F0"/>
                </a:solidFill>
              </a:rPr>
              <a:t>Jordaan</a:t>
            </a:r>
            <a:r>
              <a:rPr lang="en-CA" sz="2000" dirty="0" smtClean="0">
                <a:solidFill>
                  <a:srgbClr val="00B0F0"/>
                </a:solidFill>
              </a:rPr>
              <a:t>, Peter Noble, Bob </a:t>
            </a:r>
            <a:r>
              <a:rPr lang="en-CA" sz="2000" dirty="0" err="1" smtClean="0">
                <a:solidFill>
                  <a:srgbClr val="00B0F0"/>
                </a:solidFill>
              </a:rPr>
              <a:t>Frederking</a:t>
            </a:r>
            <a:r>
              <a:rPr lang="en-CA" sz="2000" dirty="0" smtClean="0">
                <a:solidFill>
                  <a:srgbClr val="00B0F0"/>
                </a:solidFill>
              </a:rPr>
              <a:t> and Ken Croasdale</a:t>
            </a:r>
            <a:endParaRPr lang="en-CA" sz="2000" dirty="0">
              <a:solidFill>
                <a:srgbClr val="00B0F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16632"/>
            <a:ext cx="5042569" cy="322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638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Today’s Capabilities</a:t>
            </a:r>
            <a:endParaRPr lang="en-CA" dirty="0"/>
          </a:p>
        </p:txBody>
      </p:sp>
      <p:sp>
        <p:nvSpPr>
          <p:cNvPr id="5" name="Text Placeholder 4"/>
          <p:cNvSpPr>
            <a:spLocks noGrp="1"/>
          </p:cNvSpPr>
          <p:nvPr>
            <p:ph type="body" idx="1"/>
          </p:nvPr>
        </p:nvSpPr>
        <p:spPr>
          <a:xfrm>
            <a:off x="467544" y="2719007"/>
            <a:ext cx="4040188" cy="639762"/>
          </a:xfrm>
        </p:spPr>
        <p:txBody>
          <a:bodyPr/>
          <a:lstStyle/>
          <a:p>
            <a:r>
              <a:rPr lang="en-CA" dirty="0" smtClean="0"/>
              <a:t>By location</a:t>
            </a:r>
            <a:endParaRPr lang="en-CA" dirty="0"/>
          </a:p>
        </p:txBody>
      </p:sp>
      <p:sp>
        <p:nvSpPr>
          <p:cNvPr id="6" name="Content Placeholder 5"/>
          <p:cNvSpPr>
            <a:spLocks noGrp="1"/>
          </p:cNvSpPr>
          <p:nvPr>
            <p:ph sz="half" idx="2"/>
          </p:nvPr>
        </p:nvSpPr>
        <p:spPr>
          <a:xfrm>
            <a:off x="436877" y="3284984"/>
            <a:ext cx="4040188" cy="3951288"/>
          </a:xfrm>
        </p:spPr>
        <p:txBody>
          <a:bodyPr>
            <a:normAutofit/>
          </a:bodyPr>
          <a:lstStyle/>
          <a:p>
            <a:r>
              <a:rPr lang="en-CA" sz="2000" dirty="0" smtClean="0"/>
              <a:t>BC			– 16</a:t>
            </a:r>
          </a:p>
          <a:p>
            <a:r>
              <a:rPr lang="en-CA" sz="2000" dirty="0"/>
              <a:t>Calgary </a:t>
            </a:r>
            <a:r>
              <a:rPr lang="en-CA" sz="2000" dirty="0" smtClean="0"/>
              <a:t>		– 42</a:t>
            </a:r>
          </a:p>
          <a:p>
            <a:r>
              <a:rPr lang="en-CA" sz="2000" dirty="0" smtClean="0"/>
              <a:t> </a:t>
            </a:r>
            <a:r>
              <a:rPr lang="en-CA" sz="2000" dirty="0"/>
              <a:t>Ottawa </a:t>
            </a:r>
            <a:r>
              <a:rPr lang="en-CA" sz="2000" dirty="0" smtClean="0"/>
              <a:t>		-- 20</a:t>
            </a:r>
          </a:p>
          <a:p>
            <a:r>
              <a:rPr lang="en-CA" sz="2000" dirty="0" smtClean="0"/>
              <a:t>St </a:t>
            </a:r>
            <a:r>
              <a:rPr lang="en-CA" sz="2000" dirty="0"/>
              <a:t>John`s </a:t>
            </a:r>
            <a:r>
              <a:rPr lang="en-CA" sz="2000" dirty="0" smtClean="0"/>
              <a:t>		– 38</a:t>
            </a:r>
          </a:p>
          <a:p>
            <a:r>
              <a:rPr lang="en-CA" sz="2000" dirty="0" smtClean="0"/>
              <a:t>Other </a:t>
            </a:r>
            <a:r>
              <a:rPr lang="en-CA" sz="2000" dirty="0"/>
              <a:t>Canadian and International </a:t>
            </a:r>
            <a:r>
              <a:rPr lang="en-CA" sz="2000" dirty="0" smtClean="0"/>
              <a:t>			– </a:t>
            </a:r>
            <a:r>
              <a:rPr lang="en-CA" sz="2000" dirty="0"/>
              <a:t>9</a:t>
            </a:r>
          </a:p>
          <a:p>
            <a:endParaRPr lang="en-CA" sz="2000" dirty="0"/>
          </a:p>
        </p:txBody>
      </p:sp>
      <p:sp>
        <p:nvSpPr>
          <p:cNvPr id="7" name="Text Placeholder 6"/>
          <p:cNvSpPr>
            <a:spLocks noGrp="1"/>
          </p:cNvSpPr>
          <p:nvPr>
            <p:ph type="body" sz="quarter" idx="3"/>
          </p:nvPr>
        </p:nvSpPr>
        <p:spPr>
          <a:xfrm>
            <a:off x="4860032" y="2708920"/>
            <a:ext cx="4041775" cy="639762"/>
          </a:xfrm>
        </p:spPr>
        <p:txBody>
          <a:bodyPr/>
          <a:lstStyle/>
          <a:p>
            <a:r>
              <a:rPr lang="en-CA" dirty="0" smtClean="0"/>
              <a:t>By organization</a:t>
            </a:r>
            <a:endParaRPr lang="en-CA" dirty="0"/>
          </a:p>
        </p:txBody>
      </p:sp>
      <p:sp>
        <p:nvSpPr>
          <p:cNvPr id="8" name="Content Placeholder 7"/>
          <p:cNvSpPr>
            <a:spLocks noGrp="1"/>
          </p:cNvSpPr>
          <p:nvPr>
            <p:ph sz="quarter" idx="4"/>
          </p:nvPr>
        </p:nvSpPr>
        <p:spPr>
          <a:xfrm>
            <a:off x="4716016" y="3573016"/>
            <a:ext cx="4041775" cy="3951288"/>
          </a:xfrm>
        </p:spPr>
        <p:txBody>
          <a:bodyPr>
            <a:normAutofit/>
          </a:bodyPr>
          <a:lstStyle/>
          <a:p>
            <a:r>
              <a:rPr lang="en-CA" sz="2000" dirty="0"/>
              <a:t>Oil Companies – 20</a:t>
            </a:r>
          </a:p>
          <a:p>
            <a:r>
              <a:rPr lang="en-CA" sz="2000" dirty="0"/>
              <a:t>Large Consulting Companies – 11</a:t>
            </a:r>
          </a:p>
          <a:p>
            <a:r>
              <a:rPr lang="en-CA" sz="2000" dirty="0"/>
              <a:t>Small Consulting Companies – </a:t>
            </a:r>
            <a:r>
              <a:rPr lang="en-CA" sz="2000" dirty="0" smtClean="0"/>
              <a:t>30</a:t>
            </a:r>
            <a:endParaRPr lang="en-CA" sz="2000" dirty="0"/>
          </a:p>
          <a:p>
            <a:r>
              <a:rPr lang="en-CA" sz="2000" dirty="0"/>
              <a:t>Universities - 7</a:t>
            </a:r>
          </a:p>
          <a:p>
            <a:r>
              <a:rPr lang="en-CA" sz="2000" dirty="0"/>
              <a:t>Institutes - 25</a:t>
            </a:r>
          </a:p>
          <a:p>
            <a:r>
              <a:rPr lang="en-CA" sz="2000" dirty="0"/>
              <a:t>Government – 32</a:t>
            </a:r>
          </a:p>
        </p:txBody>
      </p:sp>
      <p:sp>
        <p:nvSpPr>
          <p:cNvPr id="9" name="TextBox 8"/>
          <p:cNvSpPr txBox="1"/>
          <p:nvPr/>
        </p:nvSpPr>
        <p:spPr>
          <a:xfrm>
            <a:off x="184114" y="1556792"/>
            <a:ext cx="8779904" cy="1231106"/>
          </a:xfrm>
          <a:prstGeom prst="rect">
            <a:avLst/>
          </a:prstGeom>
          <a:noFill/>
        </p:spPr>
        <p:txBody>
          <a:bodyPr wrap="none" rtlCol="0">
            <a:spAutoFit/>
          </a:bodyPr>
          <a:lstStyle/>
          <a:p>
            <a:pPr algn="ctr"/>
            <a:r>
              <a:rPr lang="en-CA" sz="2800" dirty="0"/>
              <a:t>A </a:t>
            </a:r>
            <a:r>
              <a:rPr lang="en-CA" sz="2800" dirty="0" smtClean="0"/>
              <a:t>survey </a:t>
            </a:r>
            <a:r>
              <a:rPr lang="en-CA" sz="2800" dirty="0"/>
              <a:t>conducted for this study indicates </a:t>
            </a:r>
            <a:endParaRPr lang="en-CA" sz="2800" dirty="0" smtClean="0"/>
          </a:p>
          <a:p>
            <a:pPr algn="ctr"/>
            <a:r>
              <a:rPr lang="en-CA" sz="2800" dirty="0" smtClean="0"/>
              <a:t>a </a:t>
            </a:r>
            <a:r>
              <a:rPr lang="en-CA" sz="2800" dirty="0"/>
              <a:t>total of about </a:t>
            </a:r>
            <a:r>
              <a:rPr lang="en-CA" sz="2800" dirty="0" smtClean="0"/>
              <a:t>125 </a:t>
            </a:r>
            <a:r>
              <a:rPr lang="en-CA" sz="2800" dirty="0"/>
              <a:t>Canadian Arctic “engineering” experts.</a:t>
            </a:r>
          </a:p>
          <a:p>
            <a:pPr algn="ctr"/>
            <a:endParaRPr lang="en-CA" dirty="0"/>
          </a:p>
        </p:txBody>
      </p:sp>
    </p:spTree>
    <p:extLst>
      <p:ext uri="{BB962C8B-B14F-4D97-AF65-F5344CB8AC3E}">
        <p14:creationId xmlns:p14="http://schemas.microsoft.com/office/powerpoint/2010/main" val="2625120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changing Arctic ice</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There has been significant publicity on how climate change is changing the Arctic ice.</a:t>
            </a:r>
          </a:p>
          <a:p>
            <a:r>
              <a:rPr lang="en-CA" dirty="0" smtClean="0"/>
              <a:t>Satellite photos show diminishing areal extent – especially in late summer.</a:t>
            </a:r>
          </a:p>
          <a:p>
            <a:r>
              <a:rPr lang="en-CA" dirty="0" smtClean="0"/>
              <a:t>Arctic temperatures have risen more than in the south.</a:t>
            </a:r>
          </a:p>
          <a:p>
            <a:r>
              <a:rPr lang="en-CA" dirty="0" smtClean="0"/>
              <a:t>Some predict Arctic ice will disappear in the summer</a:t>
            </a:r>
          </a:p>
          <a:p>
            <a:r>
              <a:rPr lang="en-CA" dirty="0" smtClean="0"/>
              <a:t>How does all this affect future Arctic offshore engineering ?</a:t>
            </a:r>
          </a:p>
        </p:txBody>
      </p:sp>
    </p:spTree>
    <p:extLst>
      <p:ext uri="{BB962C8B-B14F-4D97-AF65-F5344CB8AC3E}">
        <p14:creationId xmlns:p14="http://schemas.microsoft.com/office/powerpoint/2010/main" val="2029420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BC571AC-39B3-4207-9B5D-59949AED3F0C}" type="slidenum">
              <a:rPr lang="en-CA" smtClean="0"/>
              <a:pPr/>
              <a:t>12</a:t>
            </a:fld>
            <a:endParaRPr lang="en-CA"/>
          </a:p>
        </p:txBody>
      </p:sp>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Arctic Ice Cover – September</a:t>
            </a:r>
          </a:p>
          <a:p>
            <a:r>
              <a:rPr lang="en-US" sz="3200" dirty="0" smtClean="0"/>
              <a:t>Sept 2012 was definitely a severe minimum</a:t>
            </a:r>
            <a:endParaRPr lang="en-US" sz="3200" dirty="0"/>
          </a:p>
        </p:txBody>
      </p:sp>
      <p:sp>
        <p:nvSpPr>
          <p:cNvPr id="5" name="TextBox 4"/>
          <p:cNvSpPr txBox="1"/>
          <p:nvPr/>
        </p:nvSpPr>
        <p:spPr>
          <a:xfrm>
            <a:off x="1002023" y="5904756"/>
            <a:ext cx="2181276" cy="369332"/>
          </a:xfrm>
          <a:prstGeom prst="rect">
            <a:avLst/>
          </a:prstGeom>
          <a:noFill/>
        </p:spPr>
        <p:txBody>
          <a:bodyPr wrap="square" rtlCol="0">
            <a:spAutoFit/>
          </a:bodyPr>
          <a:lstStyle/>
          <a:p>
            <a:r>
              <a:rPr lang="en-US" dirty="0" smtClean="0"/>
              <a:t>September 2012</a:t>
            </a:r>
            <a:endParaRPr lang="en-US" dirty="0"/>
          </a:p>
        </p:txBody>
      </p:sp>
      <p:sp>
        <p:nvSpPr>
          <p:cNvPr id="6" name="TextBox 5"/>
          <p:cNvSpPr txBox="1"/>
          <p:nvPr/>
        </p:nvSpPr>
        <p:spPr>
          <a:xfrm>
            <a:off x="5230024" y="5904756"/>
            <a:ext cx="2181276" cy="369332"/>
          </a:xfrm>
          <a:prstGeom prst="rect">
            <a:avLst/>
          </a:prstGeom>
          <a:noFill/>
        </p:spPr>
        <p:txBody>
          <a:bodyPr wrap="square" rtlCol="0">
            <a:spAutoFit/>
          </a:bodyPr>
          <a:lstStyle/>
          <a:p>
            <a:r>
              <a:rPr lang="en-US" dirty="0" smtClean="0"/>
              <a:t>September 2013</a:t>
            </a:r>
            <a:endParaRPr lang="en-US" dirty="0"/>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578052"/>
            <a:ext cx="3353308" cy="399522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086" y="1607396"/>
            <a:ext cx="3328679" cy="3965884"/>
          </a:xfrm>
          <a:prstGeom prst="rect">
            <a:avLst/>
          </a:prstGeom>
        </p:spPr>
      </p:pic>
    </p:spTree>
    <p:extLst>
      <p:ext uri="{BB962C8B-B14F-4D97-AF65-F5344CB8AC3E}">
        <p14:creationId xmlns:p14="http://schemas.microsoft.com/office/powerpoint/2010/main" val="3188909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BC571AC-39B3-4207-9B5D-59949AED3F0C}" type="slidenum">
              <a:rPr lang="en-CA" smtClean="0"/>
              <a:pPr/>
              <a:t>13</a:t>
            </a:fld>
            <a:endParaRPr lang="en-CA"/>
          </a:p>
        </p:txBody>
      </p:sp>
      <p:sp>
        <p:nvSpPr>
          <p:cNvPr id="5" name="TextBox 4"/>
          <p:cNvSpPr txBox="1"/>
          <p:nvPr/>
        </p:nvSpPr>
        <p:spPr>
          <a:xfrm>
            <a:off x="982339" y="5157192"/>
            <a:ext cx="1700209" cy="1477328"/>
          </a:xfrm>
          <a:prstGeom prst="rect">
            <a:avLst/>
          </a:prstGeom>
          <a:noFill/>
        </p:spPr>
        <p:txBody>
          <a:bodyPr wrap="none" rtlCol="0">
            <a:spAutoFit/>
          </a:bodyPr>
          <a:lstStyle/>
          <a:p>
            <a:r>
              <a:rPr lang="en-CA" dirty="0" smtClean="0">
                <a:solidFill>
                  <a:schemeClr val="bg1"/>
                </a:solidFill>
              </a:rPr>
              <a:t>From NSIDC</a:t>
            </a:r>
          </a:p>
          <a:p>
            <a:r>
              <a:rPr lang="en-CA" dirty="0" smtClean="0">
                <a:solidFill>
                  <a:schemeClr val="bg1"/>
                </a:solidFill>
              </a:rPr>
              <a:t>(National Snow </a:t>
            </a:r>
          </a:p>
          <a:p>
            <a:r>
              <a:rPr lang="en-CA" dirty="0">
                <a:solidFill>
                  <a:schemeClr val="bg1"/>
                </a:solidFill>
              </a:rPr>
              <a:t>&amp;</a:t>
            </a:r>
            <a:r>
              <a:rPr lang="en-CA" dirty="0" smtClean="0">
                <a:solidFill>
                  <a:schemeClr val="bg1"/>
                </a:solidFill>
              </a:rPr>
              <a:t> Ice Data </a:t>
            </a:r>
          </a:p>
          <a:p>
            <a:r>
              <a:rPr lang="en-CA" dirty="0" smtClean="0">
                <a:solidFill>
                  <a:schemeClr val="bg1"/>
                </a:solidFill>
              </a:rPr>
              <a:t>Center, Boulder,</a:t>
            </a:r>
          </a:p>
          <a:p>
            <a:r>
              <a:rPr lang="en-CA" dirty="0" smtClean="0">
                <a:solidFill>
                  <a:schemeClr val="bg1"/>
                </a:solidFill>
              </a:rPr>
              <a:t> Colorado</a:t>
            </a:r>
          </a:p>
        </p:txBody>
      </p:sp>
      <p:sp>
        <p:nvSpPr>
          <p:cNvPr id="6"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Arctic Ice Cover – March</a:t>
            </a:r>
          </a:p>
          <a:p>
            <a:r>
              <a:rPr lang="en-US" sz="2800" dirty="0" smtClean="0"/>
              <a:t>Changes in maximum winter extent are not as dramatic</a:t>
            </a:r>
            <a:endParaRPr lang="en-US" sz="2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3046" y="2440680"/>
            <a:ext cx="2501794" cy="2980709"/>
          </a:xfrm>
          <a:prstGeom prst="rect">
            <a:avLst/>
          </a:prstGeom>
        </p:spPr>
      </p:pic>
      <p:pic>
        <p:nvPicPr>
          <p:cNvPr id="8"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06" y="1742306"/>
            <a:ext cx="2501794" cy="298070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857" y="3133942"/>
            <a:ext cx="2501794" cy="2980709"/>
          </a:xfrm>
          <a:prstGeom prst="rect">
            <a:avLst/>
          </a:prstGeom>
        </p:spPr>
      </p:pic>
      <p:sp>
        <p:nvSpPr>
          <p:cNvPr id="10" name="TextBox 9"/>
          <p:cNvSpPr txBox="1"/>
          <p:nvPr/>
        </p:nvSpPr>
        <p:spPr>
          <a:xfrm>
            <a:off x="741806" y="4708025"/>
            <a:ext cx="2181276" cy="369332"/>
          </a:xfrm>
          <a:prstGeom prst="rect">
            <a:avLst/>
          </a:prstGeom>
          <a:noFill/>
        </p:spPr>
        <p:txBody>
          <a:bodyPr wrap="square" rtlCol="0">
            <a:spAutoFit/>
          </a:bodyPr>
          <a:lstStyle/>
          <a:p>
            <a:r>
              <a:rPr lang="en-US" dirty="0" smtClean="0"/>
              <a:t>March 2012</a:t>
            </a:r>
            <a:endParaRPr lang="en-US" dirty="0"/>
          </a:p>
        </p:txBody>
      </p:sp>
      <p:sp>
        <p:nvSpPr>
          <p:cNvPr id="11" name="TextBox 10"/>
          <p:cNvSpPr txBox="1"/>
          <p:nvPr/>
        </p:nvSpPr>
        <p:spPr>
          <a:xfrm>
            <a:off x="3306113" y="5421389"/>
            <a:ext cx="2181276" cy="369332"/>
          </a:xfrm>
          <a:prstGeom prst="rect">
            <a:avLst/>
          </a:prstGeom>
          <a:noFill/>
        </p:spPr>
        <p:txBody>
          <a:bodyPr wrap="square" rtlCol="0">
            <a:spAutoFit/>
          </a:bodyPr>
          <a:lstStyle/>
          <a:p>
            <a:r>
              <a:rPr lang="en-US" dirty="0" smtClean="0"/>
              <a:t>March 2013</a:t>
            </a:r>
            <a:endParaRPr lang="en-US" dirty="0"/>
          </a:p>
        </p:txBody>
      </p:sp>
      <p:sp>
        <p:nvSpPr>
          <p:cNvPr id="12" name="TextBox 11"/>
          <p:cNvSpPr txBox="1"/>
          <p:nvPr/>
        </p:nvSpPr>
        <p:spPr>
          <a:xfrm>
            <a:off x="5870420" y="6104773"/>
            <a:ext cx="2181276" cy="369332"/>
          </a:xfrm>
          <a:prstGeom prst="rect">
            <a:avLst/>
          </a:prstGeom>
          <a:noFill/>
        </p:spPr>
        <p:txBody>
          <a:bodyPr wrap="square" rtlCol="0">
            <a:spAutoFit/>
          </a:bodyPr>
          <a:lstStyle/>
          <a:p>
            <a:r>
              <a:rPr lang="en-US" dirty="0" smtClean="0"/>
              <a:t>March 2014</a:t>
            </a:r>
            <a:endParaRPr lang="en-US" dirty="0"/>
          </a:p>
        </p:txBody>
      </p:sp>
    </p:spTree>
    <p:extLst>
      <p:ext uri="{BB962C8B-B14F-4D97-AF65-F5344CB8AC3E}">
        <p14:creationId xmlns:p14="http://schemas.microsoft.com/office/powerpoint/2010/main" val="3056609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BC571AC-39B3-4207-9B5D-59949AED3F0C}" type="slidenum">
              <a:rPr lang="en-CA" smtClean="0"/>
              <a:pPr/>
              <a:t>14</a:t>
            </a:fld>
            <a:endParaRPr lang="en-C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5" y="908720"/>
            <a:ext cx="8904663" cy="577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95936" y="25264"/>
            <a:ext cx="1685013" cy="707886"/>
          </a:xfrm>
          <a:prstGeom prst="rect">
            <a:avLst/>
          </a:prstGeom>
          <a:noFill/>
        </p:spPr>
        <p:txBody>
          <a:bodyPr wrap="none" rtlCol="0">
            <a:spAutoFit/>
          </a:bodyPr>
          <a:lstStyle/>
          <a:p>
            <a:r>
              <a:rPr lang="en-CA" sz="4000" dirty="0" smtClean="0"/>
              <a:t>Trends </a:t>
            </a:r>
            <a:endParaRPr lang="en-CA" sz="4000" dirty="0"/>
          </a:p>
        </p:txBody>
      </p:sp>
    </p:spTree>
    <p:extLst>
      <p:ext uri="{BB962C8B-B14F-4D97-AF65-F5344CB8AC3E}">
        <p14:creationId xmlns:p14="http://schemas.microsoft.com/office/powerpoint/2010/main" val="3080040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Driving mechanisms for less ice </a:t>
            </a:r>
            <a:endParaRPr lang="en-CA" dirty="0"/>
          </a:p>
        </p:txBody>
      </p:sp>
      <p:sp>
        <p:nvSpPr>
          <p:cNvPr id="3" name="Content Placeholder 2"/>
          <p:cNvSpPr>
            <a:spLocks noGrp="1"/>
          </p:cNvSpPr>
          <p:nvPr>
            <p:ph sz="half" idx="1"/>
          </p:nvPr>
        </p:nvSpPr>
        <p:spPr/>
        <p:txBody>
          <a:bodyPr/>
          <a:lstStyle/>
          <a:p>
            <a:r>
              <a:rPr lang="en-CA" dirty="0" smtClean="0"/>
              <a:t>Increased temperature</a:t>
            </a:r>
          </a:p>
          <a:p>
            <a:pPr marL="0" indent="0">
              <a:buNone/>
            </a:pPr>
            <a:endParaRPr lang="en-CA" dirty="0" smtClean="0"/>
          </a:p>
          <a:p>
            <a:r>
              <a:rPr lang="en-CA" dirty="0" smtClean="0"/>
              <a:t>Export of ice through the </a:t>
            </a:r>
            <a:r>
              <a:rPr lang="en-CA" dirty="0" err="1" smtClean="0"/>
              <a:t>Fram</a:t>
            </a:r>
            <a:r>
              <a:rPr lang="en-CA" dirty="0" smtClean="0"/>
              <a:t> Strait.</a:t>
            </a:r>
            <a:endParaRPr lang="en-CA" dirty="0"/>
          </a:p>
        </p:txBody>
      </p:sp>
      <p:pic>
        <p:nvPicPr>
          <p:cNvPr id="7"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556792"/>
            <a:ext cx="4248471" cy="5067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606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430019"/>
            <a:ext cx="4422321" cy="355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Autofit/>
          </a:bodyPr>
          <a:lstStyle/>
          <a:p>
            <a:r>
              <a:rPr lang="en-CA" sz="3200" dirty="0" smtClean="0"/>
              <a:t>Effects of increasing temperature on ice thickness</a:t>
            </a:r>
            <a:endParaRPr lang="en-CA" sz="3200" dirty="0"/>
          </a:p>
        </p:txBody>
      </p:sp>
      <p:sp>
        <p:nvSpPr>
          <p:cNvPr id="4" name="Content Placeholder 3"/>
          <p:cNvSpPr>
            <a:spLocks noGrp="1"/>
          </p:cNvSpPr>
          <p:nvPr>
            <p:ph sz="half" idx="1"/>
          </p:nvPr>
        </p:nvSpPr>
        <p:spPr>
          <a:xfrm>
            <a:off x="457200" y="1600200"/>
            <a:ext cx="4258816" cy="4525963"/>
          </a:xfrm>
        </p:spPr>
        <p:txBody>
          <a:bodyPr>
            <a:normAutofit fontScale="92500"/>
          </a:bodyPr>
          <a:lstStyle/>
          <a:p>
            <a:r>
              <a:rPr lang="en-CA" dirty="0" smtClean="0"/>
              <a:t>Ice growth models show that a 2 degree global warming would only decrease ice thickness by about 5%. (1.8m to 1.7m).</a:t>
            </a:r>
          </a:p>
          <a:p>
            <a:r>
              <a:rPr lang="en-CA" dirty="0" smtClean="0"/>
              <a:t>The measurements by </a:t>
            </a:r>
            <a:r>
              <a:rPr lang="en-CA" dirty="0" err="1" smtClean="0"/>
              <a:t>Melling</a:t>
            </a:r>
            <a:r>
              <a:rPr lang="en-CA" dirty="0" smtClean="0"/>
              <a:t> (DFO) show that </a:t>
            </a:r>
            <a:r>
              <a:rPr lang="en-CA" dirty="0"/>
              <a:t>m</a:t>
            </a:r>
            <a:r>
              <a:rPr lang="en-CA" dirty="0" smtClean="0"/>
              <a:t>ulti-year </a:t>
            </a:r>
            <a:r>
              <a:rPr lang="en-CA" dirty="0"/>
              <a:t>ice between the Arctic </a:t>
            </a:r>
            <a:r>
              <a:rPr lang="en-CA" dirty="0" smtClean="0"/>
              <a:t>Islands has not </a:t>
            </a:r>
            <a:r>
              <a:rPr lang="en-CA" dirty="0"/>
              <a:t>thinned </a:t>
            </a:r>
            <a:r>
              <a:rPr lang="en-CA" dirty="0" smtClean="0"/>
              <a:t>in the last 40 years.</a:t>
            </a:r>
          </a:p>
          <a:p>
            <a:endParaRPr lang="en-CA" dirty="0"/>
          </a:p>
        </p:txBody>
      </p:sp>
    </p:spTree>
    <p:extLst>
      <p:ext uri="{BB962C8B-B14F-4D97-AF65-F5344CB8AC3E}">
        <p14:creationId xmlns:p14="http://schemas.microsoft.com/office/powerpoint/2010/main" val="703027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600" dirty="0" smtClean="0"/>
              <a:t>Export of ice via the transpolar drift stream (through the </a:t>
            </a:r>
            <a:r>
              <a:rPr lang="en-CA" sz="3600" dirty="0" err="1" smtClean="0"/>
              <a:t>Fram</a:t>
            </a:r>
            <a:r>
              <a:rPr lang="en-CA" sz="3600" dirty="0" smtClean="0"/>
              <a:t> Strait)</a:t>
            </a:r>
            <a:endParaRPr lang="en-CA" sz="3600" dirty="0"/>
          </a:p>
        </p:txBody>
      </p:sp>
      <p:sp>
        <p:nvSpPr>
          <p:cNvPr id="3" name="Content Placeholder 2"/>
          <p:cNvSpPr>
            <a:spLocks noGrp="1"/>
          </p:cNvSpPr>
          <p:nvPr>
            <p:ph sz="half" idx="1"/>
          </p:nvPr>
        </p:nvSpPr>
        <p:spPr>
          <a:xfrm>
            <a:off x="323527" y="1600200"/>
            <a:ext cx="4312557" cy="4565104"/>
          </a:xfrm>
        </p:spPr>
        <p:txBody>
          <a:bodyPr>
            <a:normAutofit fontScale="70000" lnSpcReduction="20000"/>
          </a:bodyPr>
          <a:lstStyle/>
          <a:p>
            <a:r>
              <a:rPr lang="en-CA" sz="3400" dirty="0" smtClean="0"/>
              <a:t>Experts suggest that ice export through the </a:t>
            </a:r>
            <a:r>
              <a:rPr lang="en-CA" sz="3400" dirty="0" err="1" smtClean="0"/>
              <a:t>Fram</a:t>
            </a:r>
            <a:r>
              <a:rPr lang="en-CA" sz="3400" dirty="0" smtClean="0"/>
              <a:t> Strait follows a multi-decadal cycle.</a:t>
            </a:r>
          </a:p>
          <a:p>
            <a:r>
              <a:rPr lang="en-CA" sz="3400" dirty="0" smtClean="0"/>
              <a:t>If the recent minimal ice extents are due to high export, then progression through the cycle to low ice export may re-establish multi year Arctic ice.</a:t>
            </a:r>
          </a:p>
          <a:p>
            <a:r>
              <a:rPr lang="en-CA" sz="3400" dirty="0" smtClean="0"/>
              <a:t>There is considerable uncertainty which engineers have to account for.</a:t>
            </a:r>
          </a:p>
          <a:p>
            <a:endParaRPr lang="en-CA" dirty="0" smtClean="0"/>
          </a:p>
          <a:p>
            <a:pPr marL="0" indent="0">
              <a:buNone/>
            </a:pPr>
            <a:endParaRPr lang="en-CA"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085" y="1628799"/>
            <a:ext cx="4328403" cy="4169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456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536" y="116632"/>
            <a:ext cx="8229600" cy="864096"/>
          </a:xfrm>
        </p:spPr>
        <p:txBody>
          <a:bodyPr/>
          <a:lstStyle/>
          <a:p>
            <a:r>
              <a:rPr lang="en-CA" dirty="0" smtClean="0"/>
              <a:t>Effects of trends on design for ice</a:t>
            </a:r>
            <a:endParaRPr lang="en-CA" dirty="0"/>
          </a:p>
        </p:txBody>
      </p:sp>
      <p:sp>
        <p:nvSpPr>
          <p:cNvPr id="6" name="Content Placeholder 5"/>
          <p:cNvSpPr>
            <a:spLocks noGrp="1"/>
          </p:cNvSpPr>
          <p:nvPr>
            <p:ph idx="1"/>
          </p:nvPr>
        </p:nvSpPr>
        <p:spPr>
          <a:xfrm>
            <a:off x="395536" y="1124744"/>
            <a:ext cx="8229600" cy="5184576"/>
          </a:xfrm>
        </p:spPr>
        <p:txBody>
          <a:bodyPr>
            <a:normAutofit fontScale="92500" lnSpcReduction="20000"/>
          </a:bodyPr>
          <a:lstStyle/>
          <a:p>
            <a:r>
              <a:rPr lang="en-CA" sz="3300" dirty="0" smtClean="0"/>
              <a:t>There is currently a reduction in both extent and average thickness of Arctic ice.</a:t>
            </a:r>
          </a:p>
          <a:p>
            <a:r>
              <a:rPr lang="en-CA" sz="3300" dirty="0" smtClean="0"/>
              <a:t>The effects on summer ice extent are the most pronounced.</a:t>
            </a:r>
          </a:p>
          <a:p>
            <a:r>
              <a:rPr lang="en-CA" sz="3300" dirty="0" smtClean="0"/>
              <a:t>For design, we still have to consider the extreme ice thicknesses  at probability levels of 10</a:t>
            </a:r>
            <a:r>
              <a:rPr lang="en-CA" sz="3300" baseline="30000" dirty="0" smtClean="0"/>
              <a:t>-2</a:t>
            </a:r>
            <a:r>
              <a:rPr lang="en-CA" sz="3300" dirty="0" smtClean="0"/>
              <a:t> and 10</a:t>
            </a:r>
            <a:r>
              <a:rPr lang="en-CA" sz="3300" baseline="30000" dirty="0" smtClean="0"/>
              <a:t>-4</a:t>
            </a:r>
            <a:r>
              <a:rPr lang="en-CA" sz="3300" dirty="0" smtClean="0"/>
              <a:t>.</a:t>
            </a:r>
          </a:p>
          <a:p>
            <a:r>
              <a:rPr lang="en-CA" sz="3300" dirty="0" smtClean="0"/>
              <a:t>It is not certain that these thicknesses can be reduced for the lifetime of the structure – as discussed trends may reverse.</a:t>
            </a:r>
          </a:p>
          <a:p>
            <a:r>
              <a:rPr lang="en-CA" sz="3300" dirty="0" smtClean="0"/>
              <a:t>Even if all multi-year ice disappeared, the annual winter ice would still be formidable. </a:t>
            </a:r>
          </a:p>
          <a:p>
            <a:endParaRPr lang="en-CA" dirty="0" smtClean="0"/>
          </a:p>
          <a:p>
            <a:endParaRPr lang="en-CA" dirty="0"/>
          </a:p>
        </p:txBody>
      </p:sp>
      <p:sp>
        <p:nvSpPr>
          <p:cNvPr id="4" name="Slide Number Placeholder 3"/>
          <p:cNvSpPr>
            <a:spLocks noGrp="1"/>
          </p:cNvSpPr>
          <p:nvPr>
            <p:ph type="sldNum" sz="quarter" idx="12"/>
          </p:nvPr>
        </p:nvSpPr>
        <p:spPr/>
        <p:txBody>
          <a:bodyPr/>
          <a:lstStyle/>
          <a:p>
            <a:fld id="{3BC571AC-39B3-4207-9B5D-59949AED3F0C}" type="slidenum">
              <a:rPr lang="en-CA" smtClean="0"/>
              <a:pPr/>
              <a:t>18</a:t>
            </a:fld>
            <a:endParaRPr lang="en-CA"/>
          </a:p>
        </p:txBody>
      </p:sp>
    </p:spTree>
    <p:extLst>
      <p:ext uri="{BB962C8B-B14F-4D97-AF65-F5344CB8AC3E}">
        <p14:creationId xmlns:p14="http://schemas.microsoft.com/office/powerpoint/2010/main" val="2159138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3140968"/>
            <a:ext cx="7772400" cy="1362075"/>
          </a:xfrm>
        </p:spPr>
        <p:txBody>
          <a:bodyPr>
            <a:normAutofit fontScale="90000"/>
          </a:bodyPr>
          <a:lstStyle/>
          <a:p>
            <a:r>
              <a:rPr lang="en-US" dirty="0" smtClean="0"/>
              <a:t>CURRENT </a:t>
            </a:r>
            <a:r>
              <a:rPr lang="en-US" dirty="0" err="1" smtClean="0"/>
              <a:t>NORtherN</a:t>
            </a:r>
            <a:r>
              <a:rPr lang="en-US" dirty="0" smtClean="0"/>
              <a:t> waters SHIPPING ACTIVITY</a:t>
            </a:r>
            <a:br>
              <a:rPr lang="en-US" dirty="0" smtClean="0"/>
            </a:br>
            <a:r>
              <a:rPr lang="en-US" sz="2000" b="0" dirty="0" smtClean="0">
                <a:solidFill>
                  <a:srgbClr val="00B0F0"/>
                </a:solidFill>
              </a:rPr>
              <a:t>With a comment on climate change Effects </a:t>
            </a:r>
            <a:endParaRPr lang="en-US" dirty="0">
              <a:solidFill>
                <a:srgbClr val="00B0F0"/>
              </a:solidFill>
            </a:endParaRPr>
          </a:p>
        </p:txBody>
      </p:sp>
    </p:spTree>
    <p:extLst>
      <p:ext uri="{BB962C8B-B14F-4D97-AF65-F5344CB8AC3E}">
        <p14:creationId xmlns:p14="http://schemas.microsoft.com/office/powerpoint/2010/main" val="628227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General study goals</a:t>
            </a:r>
            <a:endParaRPr lang="en-CA" dirty="0"/>
          </a:p>
        </p:txBody>
      </p:sp>
      <p:sp>
        <p:nvSpPr>
          <p:cNvPr id="3" name="Content Placeholder 2"/>
          <p:cNvSpPr>
            <a:spLocks noGrp="1"/>
          </p:cNvSpPr>
          <p:nvPr>
            <p:ph idx="1"/>
          </p:nvPr>
        </p:nvSpPr>
        <p:spPr/>
        <p:txBody>
          <a:bodyPr>
            <a:normAutofit/>
          </a:bodyPr>
          <a:lstStyle/>
          <a:p>
            <a:r>
              <a:rPr lang="en-CA" dirty="0" smtClean="0"/>
              <a:t>To assess </a:t>
            </a:r>
            <a:r>
              <a:rPr lang="en-CA" dirty="0"/>
              <a:t>Canada's offshore Arctic </a:t>
            </a:r>
            <a:r>
              <a:rPr lang="en-CA" dirty="0" smtClean="0"/>
              <a:t>engineering capabilities</a:t>
            </a:r>
            <a:r>
              <a:rPr lang="en-CA" dirty="0"/>
              <a:t>, past achievements and future challenges; and to provide recommendations for exploiting </a:t>
            </a:r>
            <a:r>
              <a:rPr lang="en-CA" dirty="0" smtClean="0"/>
              <a:t>future opportunities, and maintaining expertise.</a:t>
            </a:r>
          </a:p>
          <a:p>
            <a:r>
              <a:rPr lang="en-CA" dirty="0" smtClean="0"/>
              <a:t>We use the term Northern Oceans rather than Arctic – to avoid strict geographical boundaries.</a:t>
            </a:r>
            <a:endParaRPr lang="en-CA" dirty="0"/>
          </a:p>
        </p:txBody>
      </p:sp>
    </p:spTree>
    <p:extLst>
      <p:ext uri="{BB962C8B-B14F-4D97-AF65-F5344CB8AC3E}">
        <p14:creationId xmlns:p14="http://schemas.microsoft.com/office/powerpoint/2010/main" val="1164216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Content Placeholder 13"/>
          <p:cNvPicPr/>
          <p:nvPr/>
        </p:nvPicPr>
        <p:blipFill>
          <a:blip r:embed="rId2">
            <a:extLst>
              <a:ext uri="{28A0092B-C50C-407E-A947-70E740481C1C}">
                <a14:useLocalDpi xmlns:a14="http://schemas.microsoft.com/office/drawing/2010/main" val="0"/>
              </a:ext>
            </a:extLst>
          </a:blip>
          <a:stretch>
            <a:fillRect/>
          </a:stretch>
        </p:blipFill>
        <p:spPr>
          <a:xfrm>
            <a:off x="5879880" y="2820363"/>
            <a:ext cx="2857500" cy="1508125"/>
          </a:xfrm>
          <a:prstGeom prst="rect">
            <a:avLst/>
          </a:prstGeom>
        </p:spPr>
      </p:pic>
      <p:pic>
        <p:nvPicPr>
          <p:cNvPr id="31" name="Picture 30"/>
          <p:cNvPicPr/>
          <p:nvPr/>
        </p:nvPicPr>
        <p:blipFill rotWithShape="1">
          <a:blip r:embed="rId3">
            <a:extLst>
              <a:ext uri="{28A0092B-C50C-407E-A947-70E740481C1C}">
                <a14:useLocalDpi xmlns:a14="http://schemas.microsoft.com/office/drawing/2010/main" val="0"/>
              </a:ext>
            </a:extLst>
          </a:blip>
          <a:srcRect t="10843"/>
          <a:stretch/>
        </p:blipFill>
        <p:spPr>
          <a:xfrm>
            <a:off x="6151342" y="1166522"/>
            <a:ext cx="2314575" cy="1545590"/>
          </a:xfrm>
          <a:prstGeom prst="rect">
            <a:avLst/>
          </a:prstGeom>
        </p:spPr>
      </p:pic>
      <p:sp>
        <p:nvSpPr>
          <p:cNvPr id="2" name="Title 1"/>
          <p:cNvSpPr>
            <a:spLocks noGrp="1"/>
          </p:cNvSpPr>
          <p:nvPr>
            <p:ph type="title"/>
          </p:nvPr>
        </p:nvSpPr>
        <p:spPr/>
        <p:txBody>
          <a:bodyPr/>
          <a:lstStyle/>
          <a:p>
            <a:r>
              <a:rPr lang="en-US" dirty="0" smtClean="0"/>
              <a:t>Recent Eastern Arctic Shipping</a:t>
            </a:r>
            <a:endParaRPr lang="en-US" dirty="0"/>
          </a:p>
        </p:txBody>
      </p:sp>
      <p:pic>
        <p:nvPicPr>
          <p:cNvPr id="5" name="Content Placeholder 4"/>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22075"/>
          <a:stretch/>
        </p:blipFill>
        <p:spPr>
          <a:xfrm>
            <a:off x="5728071" y="4422065"/>
            <a:ext cx="3210209" cy="1663798"/>
          </a:xfrm>
        </p:spPr>
      </p:pic>
      <p:pic>
        <p:nvPicPr>
          <p:cNvPr id="6" name="Content Placeholder 5"/>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7757" r="4555"/>
          <a:stretch/>
        </p:blipFill>
        <p:spPr>
          <a:xfrm>
            <a:off x="3118987" y="4405918"/>
            <a:ext cx="2444757" cy="1742514"/>
          </a:xfrm>
        </p:spPr>
      </p:pic>
      <p:grpSp>
        <p:nvGrpSpPr>
          <p:cNvPr id="23" name="Group 22"/>
          <p:cNvGrpSpPr/>
          <p:nvPr/>
        </p:nvGrpSpPr>
        <p:grpSpPr>
          <a:xfrm>
            <a:off x="470908" y="1373169"/>
            <a:ext cx="4797942" cy="2849239"/>
            <a:chOff x="4216810" y="4010000"/>
            <a:chExt cx="4176010" cy="2479907"/>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6810" y="4010000"/>
              <a:ext cx="4176010" cy="2479907"/>
            </a:xfrm>
            <a:prstGeom prst="rect">
              <a:avLst/>
            </a:prstGeom>
          </p:spPr>
        </p:pic>
        <p:sp>
          <p:nvSpPr>
            <p:cNvPr id="9" name="TextBox 8"/>
            <p:cNvSpPr txBox="1"/>
            <p:nvPr/>
          </p:nvSpPr>
          <p:spPr>
            <a:xfrm>
              <a:off x="4718287" y="4081400"/>
              <a:ext cx="704248" cy="321457"/>
            </a:xfrm>
            <a:prstGeom prst="rect">
              <a:avLst/>
            </a:prstGeom>
            <a:noFill/>
            <a:ln w="19050">
              <a:solidFill>
                <a:srgbClr val="FF0000"/>
              </a:solidFill>
            </a:ln>
          </p:spPr>
          <p:txBody>
            <a:bodyPr wrap="square" rtlCol="0">
              <a:spAutoFit/>
            </a:bodyPr>
            <a:lstStyle/>
            <a:p>
              <a:r>
                <a:rPr lang="en-US" dirty="0" smtClean="0"/>
                <a:t>Polaris</a:t>
              </a:r>
              <a:endParaRPr lang="en-US" dirty="0"/>
            </a:p>
          </p:txBody>
        </p:sp>
        <p:sp>
          <p:nvSpPr>
            <p:cNvPr id="10" name="TextBox 9"/>
            <p:cNvSpPr txBox="1"/>
            <p:nvPr/>
          </p:nvSpPr>
          <p:spPr>
            <a:xfrm>
              <a:off x="6648686" y="4055933"/>
              <a:ext cx="957299" cy="321457"/>
            </a:xfrm>
            <a:prstGeom prst="rect">
              <a:avLst/>
            </a:prstGeom>
            <a:noFill/>
            <a:ln>
              <a:solidFill>
                <a:srgbClr val="FF0000"/>
              </a:solidFill>
            </a:ln>
          </p:spPr>
          <p:txBody>
            <a:bodyPr wrap="square" rtlCol="0">
              <a:spAutoFit/>
            </a:bodyPr>
            <a:lstStyle/>
            <a:p>
              <a:r>
                <a:rPr lang="en-US" dirty="0" smtClean="0"/>
                <a:t>Nanisivik</a:t>
              </a:r>
              <a:endParaRPr lang="en-US" dirty="0"/>
            </a:p>
          </p:txBody>
        </p:sp>
        <p:sp>
          <p:nvSpPr>
            <p:cNvPr id="11" name="TextBox 10"/>
            <p:cNvSpPr txBox="1"/>
            <p:nvPr/>
          </p:nvSpPr>
          <p:spPr>
            <a:xfrm>
              <a:off x="7223751" y="5002457"/>
              <a:ext cx="1018698" cy="321457"/>
            </a:xfrm>
            <a:prstGeom prst="rect">
              <a:avLst/>
            </a:prstGeom>
            <a:noFill/>
            <a:ln w="19050">
              <a:solidFill>
                <a:srgbClr val="FF0000"/>
              </a:solidFill>
            </a:ln>
          </p:spPr>
          <p:txBody>
            <a:bodyPr wrap="square" rtlCol="0">
              <a:spAutoFit/>
            </a:bodyPr>
            <a:lstStyle/>
            <a:p>
              <a:r>
                <a:rPr lang="en-US" dirty="0" err="1" smtClean="0"/>
                <a:t>Voisey</a:t>
              </a:r>
              <a:r>
                <a:rPr lang="en-US" dirty="0" smtClean="0"/>
                <a:t> Bay</a:t>
              </a:r>
              <a:endParaRPr lang="en-US" dirty="0"/>
            </a:p>
          </p:txBody>
        </p:sp>
        <p:sp>
          <p:nvSpPr>
            <p:cNvPr id="12" name="TextBox 11"/>
            <p:cNvSpPr txBox="1"/>
            <p:nvPr/>
          </p:nvSpPr>
          <p:spPr>
            <a:xfrm>
              <a:off x="4634030" y="5582449"/>
              <a:ext cx="927448" cy="321457"/>
            </a:xfrm>
            <a:prstGeom prst="rect">
              <a:avLst/>
            </a:prstGeom>
            <a:noFill/>
            <a:ln w="19050">
              <a:solidFill>
                <a:srgbClr val="FF0000"/>
              </a:solidFill>
            </a:ln>
          </p:spPr>
          <p:txBody>
            <a:bodyPr wrap="square" rtlCol="0">
              <a:spAutoFit/>
            </a:bodyPr>
            <a:lstStyle/>
            <a:p>
              <a:r>
                <a:rPr lang="en-US" dirty="0" smtClean="0"/>
                <a:t>Nunavik</a:t>
              </a:r>
              <a:endParaRPr lang="en-US" dirty="0"/>
            </a:p>
          </p:txBody>
        </p:sp>
        <p:cxnSp>
          <p:nvCxnSpPr>
            <p:cNvPr id="14" name="Straight Arrow Connector 13"/>
            <p:cNvCxnSpPr/>
            <p:nvPr/>
          </p:nvCxnSpPr>
          <p:spPr>
            <a:xfrm flipH="1">
              <a:off x="7292153" y="5332253"/>
              <a:ext cx="368798" cy="496230"/>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422536" y="4402858"/>
              <a:ext cx="531885" cy="199807"/>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140687" y="4301049"/>
              <a:ext cx="508000" cy="618192"/>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528152" y="5635603"/>
              <a:ext cx="1087208" cy="107574"/>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151602" y="4513765"/>
              <a:ext cx="1090847" cy="321457"/>
            </a:xfrm>
            <a:prstGeom prst="rect">
              <a:avLst/>
            </a:prstGeom>
            <a:noFill/>
            <a:ln w="19050">
              <a:solidFill>
                <a:srgbClr val="FF0000"/>
              </a:solidFill>
            </a:ln>
          </p:spPr>
          <p:txBody>
            <a:bodyPr wrap="square" rtlCol="0">
              <a:spAutoFit/>
            </a:bodyPr>
            <a:lstStyle/>
            <a:p>
              <a:r>
                <a:rPr lang="en-US" dirty="0" smtClean="0"/>
                <a:t>Mary River</a:t>
              </a:r>
              <a:endParaRPr lang="en-US" dirty="0"/>
            </a:p>
          </p:txBody>
        </p:sp>
      </p:grpSp>
      <p:sp>
        <p:nvSpPr>
          <p:cNvPr id="24" name="TextBox 23"/>
          <p:cNvSpPr txBox="1"/>
          <p:nvPr/>
        </p:nvSpPr>
        <p:spPr>
          <a:xfrm flipH="1">
            <a:off x="7524328" y="4521182"/>
            <a:ext cx="1170793" cy="307777"/>
          </a:xfrm>
          <a:prstGeom prst="rect">
            <a:avLst/>
          </a:prstGeom>
          <a:noFill/>
        </p:spPr>
        <p:txBody>
          <a:bodyPr wrap="square" rtlCol="0">
            <a:spAutoFit/>
          </a:bodyPr>
          <a:lstStyle/>
          <a:p>
            <a:r>
              <a:rPr lang="en-US" sz="1400" dirty="0" smtClean="0">
                <a:solidFill>
                  <a:schemeClr val="bg1"/>
                </a:solidFill>
              </a:rPr>
              <a:t>MV Arctic</a:t>
            </a:r>
            <a:endParaRPr lang="en-US" sz="1400" dirty="0">
              <a:solidFill>
                <a:schemeClr val="bg1"/>
              </a:solidFill>
            </a:endParaRPr>
          </a:p>
        </p:txBody>
      </p:sp>
      <p:sp>
        <p:nvSpPr>
          <p:cNvPr id="25" name="TextBox 24"/>
          <p:cNvSpPr txBox="1"/>
          <p:nvPr/>
        </p:nvSpPr>
        <p:spPr>
          <a:xfrm flipH="1">
            <a:off x="4510878" y="4422064"/>
            <a:ext cx="1355600" cy="307777"/>
          </a:xfrm>
          <a:prstGeom prst="rect">
            <a:avLst/>
          </a:prstGeom>
          <a:noFill/>
        </p:spPr>
        <p:txBody>
          <a:bodyPr wrap="square" rtlCol="0">
            <a:spAutoFit/>
          </a:bodyPr>
          <a:lstStyle/>
          <a:p>
            <a:r>
              <a:rPr lang="en-US" sz="1400" dirty="0" smtClean="0">
                <a:solidFill>
                  <a:schemeClr val="bg1"/>
                </a:solidFill>
              </a:rPr>
              <a:t>MV Nunavik</a:t>
            </a:r>
            <a:endParaRPr lang="en-US" sz="1400" dirty="0">
              <a:solidFill>
                <a:schemeClr val="bg1"/>
              </a:solidFill>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908" y="4432436"/>
            <a:ext cx="2496321" cy="1663798"/>
          </a:xfrm>
          <a:prstGeom prst="rect">
            <a:avLst/>
          </a:prstGeom>
        </p:spPr>
      </p:pic>
      <p:sp>
        <p:nvSpPr>
          <p:cNvPr id="26" name="TextBox 25"/>
          <p:cNvSpPr txBox="1"/>
          <p:nvPr/>
        </p:nvSpPr>
        <p:spPr>
          <a:xfrm flipH="1">
            <a:off x="470908" y="4422065"/>
            <a:ext cx="1385293" cy="307777"/>
          </a:xfrm>
          <a:prstGeom prst="rect">
            <a:avLst/>
          </a:prstGeom>
          <a:noFill/>
        </p:spPr>
        <p:txBody>
          <a:bodyPr wrap="square" rtlCol="0">
            <a:spAutoFit/>
          </a:bodyPr>
          <a:lstStyle/>
          <a:p>
            <a:r>
              <a:rPr lang="en-US" sz="1400" dirty="0" smtClean="0">
                <a:solidFill>
                  <a:schemeClr val="bg1"/>
                </a:solidFill>
              </a:rPr>
              <a:t>MV </a:t>
            </a:r>
            <a:r>
              <a:rPr lang="en-US" sz="1400" dirty="0" err="1" smtClean="0">
                <a:solidFill>
                  <a:schemeClr val="bg1"/>
                </a:solidFill>
              </a:rPr>
              <a:t>Umiak</a:t>
            </a:r>
            <a:r>
              <a:rPr lang="en-US" sz="1400" dirty="0" smtClean="0">
                <a:solidFill>
                  <a:schemeClr val="bg1"/>
                </a:solidFill>
              </a:rPr>
              <a:t> </a:t>
            </a:r>
            <a:endParaRPr lang="en-US" sz="1400" dirty="0">
              <a:solidFill>
                <a:schemeClr val="bg1"/>
              </a:solidFill>
            </a:endParaRPr>
          </a:p>
        </p:txBody>
      </p:sp>
      <p:sp>
        <p:nvSpPr>
          <p:cNvPr id="28" name="TextBox 27"/>
          <p:cNvSpPr txBox="1"/>
          <p:nvPr/>
        </p:nvSpPr>
        <p:spPr>
          <a:xfrm flipH="1">
            <a:off x="6254661" y="2390321"/>
            <a:ext cx="2107939" cy="307777"/>
          </a:xfrm>
          <a:prstGeom prst="rect">
            <a:avLst/>
          </a:prstGeom>
          <a:noFill/>
        </p:spPr>
        <p:txBody>
          <a:bodyPr wrap="square" rtlCol="0">
            <a:spAutoFit/>
          </a:bodyPr>
          <a:lstStyle/>
          <a:p>
            <a:r>
              <a:rPr lang="en-US" sz="1400" dirty="0" smtClean="0">
                <a:solidFill>
                  <a:schemeClr val="bg1"/>
                </a:solidFill>
              </a:rPr>
              <a:t>CCGS Louis S.  St. Laurent </a:t>
            </a:r>
            <a:endParaRPr lang="en-US" sz="1400" dirty="0">
              <a:solidFill>
                <a:schemeClr val="bg1"/>
              </a:solidFill>
            </a:endParaRPr>
          </a:p>
        </p:txBody>
      </p:sp>
      <p:sp>
        <p:nvSpPr>
          <p:cNvPr id="30" name="TextBox 29"/>
          <p:cNvSpPr txBox="1"/>
          <p:nvPr/>
        </p:nvSpPr>
        <p:spPr>
          <a:xfrm flipH="1">
            <a:off x="6084167" y="2892345"/>
            <a:ext cx="2520280" cy="307777"/>
          </a:xfrm>
          <a:prstGeom prst="rect">
            <a:avLst/>
          </a:prstGeom>
          <a:noFill/>
        </p:spPr>
        <p:txBody>
          <a:bodyPr wrap="square" rtlCol="0">
            <a:spAutoFit/>
          </a:bodyPr>
          <a:lstStyle/>
          <a:p>
            <a:r>
              <a:rPr lang="en-US" sz="1400" dirty="0" smtClean="0">
                <a:solidFill>
                  <a:schemeClr val="bg1"/>
                </a:solidFill>
              </a:rPr>
              <a:t>Planned CCG Polar Icebreaker</a:t>
            </a:r>
            <a:endParaRPr lang="en-US" sz="1400" dirty="0">
              <a:solidFill>
                <a:schemeClr val="bg1"/>
              </a:solidFill>
            </a:endParaRPr>
          </a:p>
        </p:txBody>
      </p:sp>
      <p:cxnSp>
        <p:nvCxnSpPr>
          <p:cNvPr id="33" name="Straight Arrow Connector 32"/>
          <p:cNvCxnSpPr/>
          <p:nvPr/>
        </p:nvCxnSpPr>
        <p:spPr>
          <a:xfrm flipH="1">
            <a:off x="2869879" y="2070464"/>
            <a:ext cx="960380" cy="473745"/>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2219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Arctic Destination Shipping</a:t>
            </a:r>
            <a:endParaRPr lang="en-US" dirty="0"/>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899" y="1391830"/>
            <a:ext cx="7411558" cy="4401324"/>
          </a:xfrm>
          <a:prstGeom prst="rect">
            <a:avLst/>
          </a:prstGeom>
        </p:spPr>
      </p:pic>
      <p:sp>
        <p:nvSpPr>
          <p:cNvPr id="3" name="TextBox 2"/>
          <p:cNvSpPr txBox="1"/>
          <p:nvPr/>
        </p:nvSpPr>
        <p:spPr>
          <a:xfrm flipH="1">
            <a:off x="4454678" y="1613539"/>
            <a:ext cx="2430194" cy="369332"/>
          </a:xfrm>
          <a:prstGeom prst="rect">
            <a:avLst/>
          </a:prstGeom>
          <a:solidFill>
            <a:schemeClr val="bg1"/>
          </a:solidFill>
          <a:ln>
            <a:solidFill>
              <a:srgbClr val="FF0000"/>
            </a:solidFill>
          </a:ln>
        </p:spPr>
        <p:txBody>
          <a:bodyPr wrap="square" rtlCol="0">
            <a:spAutoFit/>
          </a:bodyPr>
          <a:lstStyle/>
          <a:p>
            <a:r>
              <a:rPr lang="en-US" dirty="0" smtClean="0"/>
              <a:t>Future Oil &amp; Gas Export</a:t>
            </a:r>
            <a:endParaRPr lang="en-US" dirty="0"/>
          </a:p>
        </p:txBody>
      </p:sp>
      <p:sp>
        <p:nvSpPr>
          <p:cNvPr id="4" name="Right Arrow 3"/>
          <p:cNvSpPr/>
          <p:nvPr/>
        </p:nvSpPr>
        <p:spPr>
          <a:xfrm rot="14274080">
            <a:off x="1460980" y="1930559"/>
            <a:ext cx="759656" cy="323557"/>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1848789" y="1776469"/>
            <a:ext cx="2618331" cy="400269"/>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Right Arrow 7"/>
          <p:cNvSpPr/>
          <p:nvPr/>
        </p:nvSpPr>
        <p:spPr>
          <a:xfrm rot="3482008">
            <a:off x="1440825" y="2331800"/>
            <a:ext cx="759656" cy="323557"/>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flipH="1">
            <a:off x="1824171" y="4521311"/>
            <a:ext cx="3146706" cy="646331"/>
          </a:xfrm>
          <a:prstGeom prst="rect">
            <a:avLst/>
          </a:prstGeom>
          <a:solidFill>
            <a:schemeClr val="bg1"/>
          </a:solidFill>
          <a:ln>
            <a:solidFill>
              <a:srgbClr val="FF0000"/>
            </a:solidFill>
          </a:ln>
        </p:spPr>
        <p:txBody>
          <a:bodyPr wrap="square" rtlCol="0">
            <a:spAutoFit/>
          </a:bodyPr>
          <a:lstStyle/>
          <a:p>
            <a:r>
              <a:rPr lang="en-US" dirty="0" smtClean="0"/>
              <a:t>Logistics Support for Oil &amp; Gas Exploration &amp; Development</a:t>
            </a:r>
            <a:endParaRPr lang="en-US" dirty="0"/>
          </a:p>
        </p:txBody>
      </p:sp>
      <p:cxnSp>
        <p:nvCxnSpPr>
          <p:cNvPr id="11" name="Straight Connector 10"/>
          <p:cNvCxnSpPr/>
          <p:nvPr/>
        </p:nvCxnSpPr>
        <p:spPr>
          <a:xfrm>
            <a:off x="1876354" y="2577737"/>
            <a:ext cx="870574" cy="1933494"/>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Right Arrow 15"/>
          <p:cNvSpPr/>
          <p:nvPr/>
        </p:nvSpPr>
        <p:spPr>
          <a:xfrm rot="11304953">
            <a:off x="6916901" y="4393997"/>
            <a:ext cx="759656" cy="323557"/>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4970878" y="4555773"/>
            <a:ext cx="2133826" cy="336904"/>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Right Arrow 21"/>
          <p:cNvSpPr/>
          <p:nvPr/>
        </p:nvSpPr>
        <p:spPr>
          <a:xfrm rot="552261">
            <a:off x="6863047" y="4077989"/>
            <a:ext cx="759656" cy="323557"/>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5669775" y="2010050"/>
            <a:ext cx="1227538" cy="212394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Right Arrow 27"/>
          <p:cNvSpPr/>
          <p:nvPr/>
        </p:nvSpPr>
        <p:spPr>
          <a:xfrm rot="13391654">
            <a:off x="4543570" y="2563463"/>
            <a:ext cx="759656" cy="323557"/>
          </a:xfrm>
          <a:prstGeom prst="righ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flipH="1">
            <a:off x="6492086" y="2050879"/>
            <a:ext cx="2076460" cy="369332"/>
          </a:xfrm>
          <a:prstGeom prst="rect">
            <a:avLst/>
          </a:prstGeom>
          <a:solidFill>
            <a:schemeClr val="bg1"/>
          </a:solidFill>
          <a:ln>
            <a:solidFill>
              <a:srgbClr val="FF0000"/>
            </a:solidFill>
          </a:ln>
        </p:spPr>
        <p:txBody>
          <a:bodyPr wrap="square" rtlCol="0">
            <a:spAutoFit/>
          </a:bodyPr>
          <a:lstStyle/>
          <a:p>
            <a:r>
              <a:rPr lang="en-US" dirty="0" smtClean="0"/>
              <a:t>Adventure Cruising</a:t>
            </a:r>
            <a:endParaRPr lang="en-US" dirty="0"/>
          </a:p>
        </p:txBody>
      </p:sp>
      <p:cxnSp>
        <p:nvCxnSpPr>
          <p:cNvPr id="30" name="Straight Connector 29"/>
          <p:cNvCxnSpPr>
            <a:stCxn id="29" idx="2"/>
          </p:cNvCxnSpPr>
          <p:nvPr/>
        </p:nvCxnSpPr>
        <p:spPr>
          <a:xfrm flipH="1">
            <a:off x="4964597" y="2420211"/>
            <a:ext cx="2565719" cy="383761"/>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flipH="1">
            <a:off x="6669485" y="2830372"/>
            <a:ext cx="2232530" cy="646331"/>
          </a:xfrm>
          <a:prstGeom prst="rect">
            <a:avLst/>
          </a:prstGeom>
          <a:solidFill>
            <a:schemeClr val="bg1"/>
          </a:solidFill>
          <a:ln>
            <a:solidFill>
              <a:srgbClr val="FF0000"/>
            </a:solidFill>
          </a:ln>
        </p:spPr>
        <p:txBody>
          <a:bodyPr wrap="square" rtlCol="0">
            <a:spAutoFit/>
          </a:bodyPr>
          <a:lstStyle/>
          <a:p>
            <a:r>
              <a:rPr lang="en-US" dirty="0" smtClean="0"/>
              <a:t>Mining Development and Mineral Export</a:t>
            </a:r>
            <a:endParaRPr lang="en-US" dirty="0"/>
          </a:p>
        </p:txBody>
      </p:sp>
      <p:sp>
        <p:nvSpPr>
          <p:cNvPr id="36" name="Right Arrow 35"/>
          <p:cNvSpPr/>
          <p:nvPr/>
        </p:nvSpPr>
        <p:spPr>
          <a:xfrm rot="13391654">
            <a:off x="5718068" y="3430714"/>
            <a:ext cx="759656" cy="323557"/>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Arrow 37"/>
          <p:cNvSpPr/>
          <p:nvPr/>
        </p:nvSpPr>
        <p:spPr>
          <a:xfrm rot="2603623">
            <a:off x="5781012" y="3845518"/>
            <a:ext cx="777236" cy="365363"/>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a:stCxn id="33" idx="3"/>
          </p:cNvCxnSpPr>
          <p:nvPr/>
        </p:nvCxnSpPr>
        <p:spPr>
          <a:xfrm flipH="1">
            <a:off x="6180274" y="3153538"/>
            <a:ext cx="489211" cy="532166"/>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6115564" y="3413789"/>
            <a:ext cx="553921" cy="595166"/>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43" name="Right Arrow 42"/>
          <p:cNvSpPr/>
          <p:nvPr/>
        </p:nvSpPr>
        <p:spPr>
          <a:xfrm rot="13391654">
            <a:off x="5098167" y="3216616"/>
            <a:ext cx="759656" cy="32355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ight Arrow 43"/>
          <p:cNvSpPr/>
          <p:nvPr/>
        </p:nvSpPr>
        <p:spPr>
          <a:xfrm rot="9528327">
            <a:off x="4352150" y="4119030"/>
            <a:ext cx="759656" cy="32355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ight Arrow 44"/>
          <p:cNvSpPr/>
          <p:nvPr/>
        </p:nvSpPr>
        <p:spPr>
          <a:xfrm rot="5068018">
            <a:off x="1960571" y="2206909"/>
            <a:ext cx="759656" cy="32355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flipH="1">
            <a:off x="945204" y="3297168"/>
            <a:ext cx="1919136" cy="646331"/>
          </a:xfrm>
          <a:prstGeom prst="rect">
            <a:avLst/>
          </a:prstGeom>
          <a:solidFill>
            <a:schemeClr val="bg1"/>
          </a:solidFill>
          <a:ln>
            <a:solidFill>
              <a:srgbClr val="FF0000"/>
            </a:solidFill>
          </a:ln>
        </p:spPr>
        <p:txBody>
          <a:bodyPr wrap="square" rtlCol="0">
            <a:spAutoFit/>
          </a:bodyPr>
          <a:lstStyle/>
          <a:p>
            <a:r>
              <a:rPr lang="en-US" dirty="0" smtClean="0"/>
              <a:t>Arctic Community Resupply</a:t>
            </a:r>
            <a:endParaRPr lang="en-US" dirty="0"/>
          </a:p>
        </p:txBody>
      </p:sp>
      <p:cxnSp>
        <p:nvCxnSpPr>
          <p:cNvPr id="47" name="Straight Connector 46"/>
          <p:cNvCxnSpPr/>
          <p:nvPr/>
        </p:nvCxnSpPr>
        <p:spPr>
          <a:xfrm flipH="1">
            <a:off x="1960377" y="2577831"/>
            <a:ext cx="379057" cy="657879"/>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870960" y="3378394"/>
            <a:ext cx="2522635" cy="223998"/>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2910321" y="3884164"/>
            <a:ext cx="1876039" cy="321797"/>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066800" y="6011333"/>
            <a:ext cx="757371" cy="18626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091418" y="6307303"/>
            <a:ext cx="757371" cy="1862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200400" y="6011333"/>
            <a:ext cx="757371" cy="186267"/>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200400" y="6320204"/>
            <a:ext cx="757371" cy="186267"/>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flipH="1">
            <a:off x="1862506" y="5926668"/>
            <a:ext cx="2241712" cy="369332"/>
          </a:xfrm>
          <a:prstGeom prst="rect">
            <a:avLst/>
          </a:prstGeom>
          <a:noFill/>
        </p:spPr>
        <p:txBody>
          <a:bodyPr wrap="square" rtlCol="0">
            <a:spAutoFit/>
          </a:bodyPr>
          <a:lstStyle/>
          <a:p>
            <a:r>
              <a:rPr lang="en-US" dirty="0" smtClean="0"/>
              <a:t>Oil &amp; gas</a:t>
            </a:r>
            <a:endParaRPr lang="en-US" dirty="0"/>
          </a:p>
        </p:txBody>
      </p:sp>
      <p:sp>
        <p:nvSpPr>
          <p:cNvPr id="48" name="TextBox 47"/>
          <p:cNvSpPr txBox="1"/>
          <p:nvPr/>
        </p:nvSpPr>
        <p:spPr>
          <a:xfrm flipH="1">
            <a:off x="1848789" y="6227915"/>
            <a:ext cx="2241712" cy="369332"/>
          </a:xfrm>
          <a:prstGeom prst="rect">
            <a:avLst/>
          </a:prstGeom>
          <a:noFill/>
        </p:spPr>
        <p:txBody>
          <a:bodyPr wrap="square" rtlCol="0">
            <a:spAutoFit/>
          </a:bodyPr>
          <a:lstStyle/>
          <a:p>
            <a:r>
              <a:rPr lang="en-US" dirty="0" smtClean="0"/>
              <a:t>Resupply</a:t>
            </a:r>
            <a:endParaRPr lang="en-US" dirty="0"/>
          </a:p>
        </p:txBody>
      </p:sp>
      <p:sp>
        <p:nvSpPr>
          <p:cNvPr id="50" name="TextBox 49"/>
          <p:cNvSpPr txBox="1"/>
          <p:nvPr/>
        </p:nvSpPr>
        <p:spPr>
          <a:xfrm flipH="1">
            <a:off x="3988811" y="5940837"/>
            <a:ext cx="2241712" cy="369332"/>
          </a:xfrm>
          <a:prstGeom prst="rect">
            <a:avLst/>
          </a:prstGeom>
          <a:noFill/>
        </p:spPr>
        <p:txBody>
          <a:bodyPr wrap="square" rtlCol="0">
            <a:spAutoFit/>
          </a:bodyPr>
          <a:lstStyle/>
          <a:p>
            <a:r>
              <a:rPr lang="en-US" dirty="0" smtClean="0"/>
              <a:t>Tourism</a:t>
            </a:r>
            <a:endParaRPr lang="en-US" dirty="0"/>
          </a:p>
        </p:txBody>
      </p:sp>
      <p:sp>
        <p:nvSpPr>
          <p:cNvPr id="52" name="TextBox 51"/>
          <p:cNvSpPr txBox="1"/>
          <p:nvPr/>
        </p:nvSpPr>
        <p:spPr>
          <a:xfrm flipH="1">
            <a:off x="3971878" y="6228061"/>
            <a:ext cx="2241712" cy="369332"/>
          </a:xfrm>
          <a:prstGeom prst="rect">
            <a:avLst/>
          </a:prstGeom>
          <a:noFill/>
        </p:spPr>
        <p:txBody>
          <a:bodyPr wrap="square" rtlCol="0">
            <a:spAutoFit/>
          </a:bodyPr>
          <a:lstStyle/>
          <a:p>
            <a:r>
              <a:rPr lang="en-US" dirty="0" smtClean="0"/>
              <a:t>Mining</a:t>
            </a:r>
            <a:endParaRPr lang="en-US" dirty="0"/>
          </a:p>
        </p:txBody>
      </p:sp>
    </p:spTree>
    <p:extLst>
      <p:ext uri="{BB962C8B-B14F-4D97-AF65-F5344CB8AC3E}">
        <p14:creationId xmlns:p14="http://schemas.microsoft.com/office/powerpoint/2010/main" val="2751505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Trans-Polar Shipping</a:t>
            </a:r>
            <a:endParaRPr lang="en-US" dirty="0"/>
          </a:p>
        </p:txBody>
      </p:sp>
      <p:pic>
        <p:nvPicPr>
          <p:cNvPr id="4" name="Content Placeholder 3"/>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9008"/>
          <a:stretch/>
        </p:blipFill>
        <p:spPr>
          <a:xfrm>
            <a:off x="579367" y="1600201"/>
            <a:ext cx="3794265" cy="4525962"/>
          </a:xfrm>
        </p:spPr>
      </p:pic>
      <p:sp>
        <p:nvSpPr>
          <p:cNvPr id="5" name="Content Placeholder 4"/>
          <p:cNvSpPr>
            <a:spLocks noGrp="1"/>
          </p:cNvSpPr>
          <p:nvPr>
            <p:ph sz="half" idx="2"/>
          </p:nvPr>
        </p:nvSpPr>
        <p:spPr>
          <a:xfrm>
            <a:off x="4427984" y="1628800"/>
            <a:ext cx="4326467" cy="4525963"/>
          </a:xfrm>
        </p:spPr>
        <p:txBody>
          <a:bodyPr>
            <a:normAutofit fontScale="85000" lnSpcReduction="20000"/>
          </a:bodyPr>
          <a:lstStyle/>
          <a:p>
            <a:r>
              <a:rPr lang="en-US" dirty="0" smtClean="0"/>
              <a:t>Recent changes in summer ice cover in the Arctic - trans-polar shipping routes to connect </a:t>
            </a:r>
            <a:r>
              <a:rPr lang="en-US" dirty="0"/>
              <a:t>P</a:t>
            </a:r>
            <a:r>
              <a:rPr lang="en-US" dirty="0" smtClean="0"/>
              <a:t>acific and Atlantic ports?</a:t>
            </a:r>
          </a:p>
          <a:p>
            <a:r>
              <a:rPr lang="en-US" dirty="0" smtClean="0"/>
              <a:t>Potential for significant trans-arctic shipping is probably not high, best for Russian Northern Sea Route </a:t>
            </a:r>
          </a:p>
          <a:p>
            <a:r>
              <a:rPr lang="en-US" dirty="0"/>
              <a:t>L</a:t>
            </a:r>
            <a:r>
              <a:rPr lang="en-US" dirty="0" smtClean="0"/>
              <a:t>ow for the NW Passage due to uncertainty of ice conditions, lack of infrastructure and accurate charting, </a:t>
            </a:r>
            <a:endParaRPr lang="en-US" dirty="0"/>
          </a:p>
        </p:txBody>
      </p:sp>
    </p:spTree>
    <p:extLst>
      <p:ext uri="{BB962C8B-B14F-4D97-AF65-F5344CB8AC3E}">
        <p14:creationId xmlns:p14="http://schemas.microsoft.com/office/powerpoint/2010/main" val="1158096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SOVereignty</a:t>
            </a:r>
            <a:endParaRPr lang="en-US" dirty="0"/>
          </a:p>
        </p:txBody>
      </p:sp>
      <p:sp>
        <p:nvSpPr>
          <p:cNvPr id="6" name="Text Placeholder 5"/>
          <p:cNvSpPr>
            <a:spLocks noGrp="1"/>
          </p:cNvSpPr>
          <p:nvPr>
            <p:ph type="body" idx="1"/>
          </p:nvPr>
        </p:nvSpPr>
        <p:spPr>
          <a:xfrm>
            <a:off x="722313" y="2330979"/>
            <a:ext cx="7772400" cy="1500187"/>
          </a:xfrm>
        </p:spPr>
        <p:txBody>
          <a:bodyPr>
            <a:normAutofit lnSpcReduction="10000"/>
          </a:bodyPr>
          <a:lstStyle/>
          <a:p>
            <a:r>
              <a:rPr lang="en-US" sz="2400" dirty="0">
                <a:solidFill>
                  <a:srgbClr val="0070C0"/>
                </a:solidFill>
              </a:rPr>
              <a:t>"Canada's new government understands that the first principle of Arctic sovereignty is: Use it or lose it," </a:t>
            </a:r>
            <a:r>
              <a:rPr lang="en-US" sz="2400" dirty="0" smtClean="0">
                <a:solidFill>
                  <a:srgbClr val="0070C0"/>
                </a:solidFill>
              </a:rPr>
              <a:t>  </a:t>
            </a:r>
          </a:p>
          <a:p>
            <a:r>
              <a:rPr lang="en-US" sz="2400" dirty="0" smtClean="0">
                <a:solidFill>
                  <a:srgbClr val="0070C0"/>
                </a:solidFill>
              </a:rPr>
              <a:t>								Prime Minister Harper 2007</a:t>
            </a:r>
            <a:endParaRPr lang="en-US" sz="2400" dirty="0">
              <a:solidFill>
                <a:srgbClr val="0070C0"/>
              </a:solidFill>
            </a:endParaRPr>
          </a:p>
        </p:txBody>
      </p:sp>
    </p:spTree>
    <p:extLst>
      <p:ext uri="{BB962C8B-B14F-4D97-AF65-F5344CB8AC3E}">
        <p14:creationId xmlns:p14="http://schemas.microsoft.com/office/powerpoint/2010/main" val="2973262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295"/>
            <a:ext cx="9144000" cy="682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392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27084" y="236645"/>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Canada’s new Polar Icebreaker</a:t>
            </a:r>
            <a:br>
              <a:rPr lang="en-US" smtClean="0"/>
            </a:br>
            <a:r>
              <a:rPr lang="en-US" smtClean="0"/>
              <a:t>CCGS Diefenbaker</a:t>
            </a:r>
            <a:endParaRPr lang="en-US" dirty="0"/>
          </a:p>
        </p:txBody>
      </p:sp>
      <p:pic>
        <p:nvPicPr>
          <p:cNvPr id="4" name="Content Placeholder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261" y="1541279"/>
            <a:ext cx="4038600" cy="2132380"/>
          </a:xfrm>
          <a:prstGeom prst="rect">
            <a:avLst/>
          </a:prstGeom>
        </p:spPr>
      </p:pic>
      <p:sp>
        <p:nvSpPr>
          <p:cNvPr id="6" name="TextBox 5"/>
          <p:cNvSpPr txBox="1"/>
          <p:nvPr/>
        </p:nvSpPr>
        <p:spPr>
          <a:xfrm>
            <a:off x="762000" y="1528247"/>
            <a:ext cx="3234267" cy="2585323"/>
          </a:xfrm>
          <a:prstGeom prst="rect">
            <a:avLst/>
          </a:prstGeom>
          <a:noFill/>
        </p:spPr>
        <p:txBody>
          <a:bodyPr wrap="square" rtlCol="0">
            <a:spAutoFit/>
          </a:bodyPr>
          <a:lstStyle/>
          <a:p>
            <a:r>
              <a:rPr lang="en-US" dirty="0" smtClean="0"/>
              <a:t>A single polar icebreaking ship will be available for arctic duties, for 9 month per year when built – 2022+??</a:t>
            </a:r>
          </a:p>
          <a:p>
            <a:endParaRPr lang="en-US" dirty="0" smtClean="0"/>
          </a:p>
          <a:p>
            <a:r>
              <a:rPr lang="en-US" dirty="0" smtClean="0"/>
              <a:t>In the meantime Canada has very limited capability to exercise any control or to fulfill obligations in Northern Waters</a:t>
            </a:r>
            <a:endParaRPr lang="en-US" dirty="0"/>
          </a:p>
        </p:txBody>
      </p:sp>
      <p:sp>
        <p:nvSpPr>
          <p:cNvPr id="9" name="TextBox 8"/>
          <p:cNvSpPr txBox="1"/>
          <p:nvPr/>
        </p:nvSpPr>
        <p:spPr>
          <a:xfrm>
            <a:off x="4949859" y="3690650"/>
            <a:ext cx="2928879" cy="307777"/>
          </a:xfrm>
          <a:prstGeom prst="rect">
            <a:avLst/>
          </a:prstGeom>
          <a:noFill/>
        </p:spPr>
        <p:txBody>
          <a:bodyPr wrap="none" rtlCol="0">
            <a:spAutoFit/>
          </a:bodyPr>
          <a:lstStyle/>
          <a:p>
            <a:r>
              <a:rPr lang="en-US" sz="1400" dirty="0" smtClean="0"/>
              <a:t>Artist’s Impression  CCGS Diefenbaker</a:t>
            </a:r>
            <a:endParaRPr lang="en-US" sz="1400" dirty="0"/>
          </a:p>
        </p:txBody>
      </p:sp>
      <p:sp>
        <p:nvSpPr>
          <p:cNvPr id="11" name="TextBox 10"/>
          <p:cNvSpPr txBox="1"/>
          <p:nvPr/>
        </p:nvSpPr>
        <p:spPr>
          <a:xfrm>
            <a:off x="728587" y="5445224"/>
            <a:ext cx="7449348" cy="400110"/>
          </a:xfrm>
          <a:prstGeom prst="rect">
            <a:avLst/>
          </a:prstGeom>
          <a:noFill/>
        </p:spPr>
        <p:txBody>
          <a:bodyPr wrap="none" rtlCol="0">
            <a:spAutoFit/>
          </a:bodyPr>
          <a:lstStyle/>
          <a:p>
            <a:pPr algn="ctr"/>
            <a:r>
              <a:rPr lang="en-CA" sz="2000" dirty="0" smtClean="0">
                <a:solidFill>
                  <a:srgbClr val="00B0F0"/>
                </a:solidFill>
              </a:rPr>
              <a:t>“The best laid plans of mice and men gang oft agley”  --- Robert Burns</a:t>
            </a:r>
            <a:endParaRPr lang="en-CA" sz="2000" dirty="0">
              <a:solidFill>
                <a:srgbClr val="00B0F0"/>
              </a:solidFill>
            </a:endParaRPr>
          </a:p>
        </p:txBody>
      </p:sp>
    </p:spTree>
    <p:extLst>
      <p:ext uri="{BB962C8B-B14F-4D97-AF65-F5344CB8AC3E}">
        <p14:creationId xmlns:p14="http://schemas.microsoft.com/office/powerpoint/2010/main" val="32691583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3102" r="20535"/>
          <a:stretch/>
        </p:blipFill>
        <p:spPr>
          <a:xfrm>
            <a:off x="5103777" y="4742514"/>
            <a:ext cx="3583023" cy="1334916"/>
          </a:xfrm>
        </p:spPr>
      </p:pic>
      <p:sp>
        <p:nvSpPr>
          <p:cNvPr id="2" name="Title 1"/>
          <p:cNvSpPr>
            <a:spLocks noGrp="1"/>
          </p:cNvSpPr>
          <p:nvPr>
            <p:ph type="title"/>
          </p:nvPr>
        </p:nvSpPr>
        <p:spPr/>
        <p:txBody>
          <a:bodyPr/>
          <a:lstStyle/>
          <a:p>
            <a:r>
              <a:rPr lang="en-US" dirty="0" smtClean="0"/>
              <a:t>RCN Arctic Offshore Patrol Vessels</a:t>
            </a:r>
            <a:endParaRPr lang="en-US" dirty="0"/>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19242" b="11564"/>
          <a:stretch/>
        </p:blipFill>
        <p:spPr>
          <a:xfrm>
            <a:off x="5160183" y="3158985"/>
            <a:ext cx="3230527" cy="1676483"/>
          </a:xfr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6176" r="27532"/>
          <a:stretch/>
        </p:blipFill>
        <p:spPr>
          <a:xfrm>
            <a:off x="728405" y="3447711"/>
            <a:ext cx="3306726" cy="129480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122" y="1568829"/>
            <a:ext cx="2774948" cy="1840716"/>
          </a:xfrm>
          <a:prstGeom prst="rect">
            <a:avLst/>
          </a:prstGeom>
        </p:spPr>
      </p:pic>
      <p:sp>
        <p:nvSpPr>
          <p:cNvPr id="15" name="TextBox 14"/>
          <p:cNvSpPr txBox="1"/>
          <p:nvPr/>
        </p:nvSpPr>
        <p:spPr>
          <a:xfrm>
            <a:off x="735527" y="4623742"/>
            <a:ext cx="3117777" cy="369332"/>
          </a:xfrm>
          <a:prstGeom prst="rect">
            <a:avLst/>
          </a:prstGeom>
          <a:noFill/>
        </p:spPr>
        <p:txBody>
          <a:bodyPr wrap="none" rtlCol="0">
            <a:spAutoFit/>
          </a:bodyPr>
          <a:lstStyle/>
          <a:p>
            <a:r>
              <a:rPr lang="en-US" dirty="0" smtClean="0"/>
              <a:t>“Parent Ship” - </a:t>
            </a:r>
            <a:r>
              <a:rPr lang="en-US" dirty="0" err="1" smtClean="0"/>
              <a:t>NoCGS</a:t>
            </a:r>
            <a:r>
              <a:rPr lang="en-US" dirty="0" smtClean="0"/>
              <a:t> Svalbard</a:t>
            </a:r>
            <a:endParaRPr lang="en-US" dirty="0"/>
          </a:p>
        </p:txBody>
      </p:sp>
      <p:sp>
        <p:nvSpPr>
          <p:cNvPr id="16" name="TextBox 15"/>
          <p:cNvSpPr txBox="1"/>
          <p:nvPr/>
        </p:nvSpPr>
        <p:spPr>
          <a:xfrm>
            <a:off x="5511767" y="5892764"/>
            <a:ext cx="1263679" cy="369332"/>
          </a:xfrm>
          <a:prstGeom prst="rect">
            <a:avLst/>
          </a:prstGeom>
          <a:noFill/>
        </p:spPr>
        <p:txBody>
          <a:bodyPr wrap="none" rtlCol="0">
            <a:spAutoFit/>
          </a:bodyPr>
          <a:lstStyle/>
          <a:p>
            <a:r>
              <a:rPr lang="en-US" dirty="0" smtClean="0"/>
              <a:t>RCN - AOPS</a:t>
            </a:r>
            <a:endParaRPr lang="en-US" dirty="0"/>
          </a:p>
        </p:txBody>
      </p:sp>
      <p:cxnSp>
        <p:nvCxnSpPr>
          <p:cNvPr id="12" name="Curved Connector 11"/>
          <p:cNvCxnSpPr/>
          <p:nvPr/>
        </p:nvCxnSpPr>
        <p:spPr>
          <a:xfrm>
            <a:off x="3853304" y="4557848"/>
            <a:ext cx="1328123" cy="1113757"/>
          </a:xfrm>
          <a:prstGeom prst="curvedConnector3">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urved Connector 16"/>
          <p:cNvCxnSpPr/>
          <p:nvPr/>
        </p:nvCxnSpPr>
        <p:spPr>
          <a:xfrm>
            <a:off x="3723565" y="2852666"/>
            <a:ext cx="1328123" cy="1113757"/>
          </a:xfrm>
          <a:prstGeom prst="curvedConnector3">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3818710" y="1610704"/>
            <a:ext cx="4572000" cy="923330"/>
          </a:xfrm>
          <a:prstGeom prst="rect">
            <a:avLst/>
          </a:prstGeom>
        </p:spPr>
        <p:txBody>
          <a:bodyPr>
            <a:spAutoFit/>
          </a:bodyPr>
          <a:lstStyle/>
          <a:p>
            <a:r>
              <a:rPr lang="en-US"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"Canada's new government understands that the first principle of Arctic sovereignty is: Use it or lose it," </a:t>
            </a:r>
            <a:endParaRPr lang="en-US" dirty="0"/>
          </a:p>
        </p:txBody>
      </p:sp>
      <p:sp>
        <p:nvSpPr>
          <p:cNvPr id="13" name="Rectangle 12"/>
          <p:cNvSpPr/>
          <p:nvPr/>
        </p:nvSpPr>
        <p:spPr>
          <a:xfrm>
            <a:off x="529410" y="5134160"/>
            <a:ext cx="3928290" cy="1200329"/>
          </a:xfrm>
          <a:prstGeom prst="rect">
            <a:avLst/>
          </a:prstGeom>
        </p:spPr>
        <p:txBody>
          <a:bodyPr wrap="square">
            <a:spAutoFit/>
          </a:bodyPr>
          <a:lstStyle/>
          <a:p>
            <a:r>
              <a:rPr lang="en-US" dirty="0" smtClean="0">
                <a:solidFill>
                  <a:srgbClr val="333333"/>
                </a:solidFill>
                <a:latin typeface="Calibri" panose="020F0502020204030204" pitchFamily="34" charset="0"/>
                <a:ea typeface="Times New Roman" panose="02020603050405020304" pitchFamily="18" charset="0"/>
                <a:cs typeface="Times New Roman" panose="02020603050405020304" pitchFamily="18" charset="0"/>
              </a:rPr>
              <a:t>With limited ice transiting capability these ships may not be a very effective way to project Canada’s sovereignty in the Arctic</a:t>
            </a:r>
            <a:endParaRPr lang="en-US" dirty="0"/>
          </a:p>
        </p:txBody>
      </p:sp>
    </p:spTree>
    <p:extLst>
      <p:ext uri="{BB962C8B-B14F-4D97-AF65-F5344CB8AC3E}">
        <p14:creationId xmlns:p14="http://schemas.microsoft.com/office/powerpoint/2010/main" val="33507416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CONCEPTUAL Visionary projects &amp; programs</a:t>
            </a:r>
            <a:endParaRPr lang="en-US" dirty="0"/>
          </a:p>
        </p:txBody>
      </p:sp>
      <p:sp>
        <p:nvSpPr>
          <p:cNvPr id="5" name="Text Placeholder 4"/>
          <p:cNvSpPr>
            <a:spLocks noGrp="1"/>
          </p:cNvSpPr>
          <p:nvPr>
            <p:ph type="body" idx="1"/>
          </p:nvPr>
        </p:nvSpPr>
        <p:spPr>
          <a:xfrm>
            <a:off x="722313" y="2708920"/>
            <a:ext cx="7772400" cy="947886"/>
          </a:xfrm>
        </p:spPr>
        <p:txBody>
          <a:bodyPr>
            <a:normAutofit fontScale="92500" lnSpcReduction="20000"/>
          </a:bodyPr>
          <a:lstStyle/>
          <a:p>
            <a:r>
              <a:rPr lang="en-US" sz="2400" i="1" dirty="0">
                <a:solidFill>
                  <a:srgbClr val="0070C0"/>
                </a:solidFill>
              </a:rPr>
              <a:t>Proverbs 29:18</a:t>
            </a:r>
            <a:br>
              <a:rPr lang="en-US" sz="2400" i="1" dirty="0">
                <a:solidFill>
                  <a:srgbClr val="0070C0"/>
                </a:solidFill>
              </a:rPr>
            </a:br>
            <a:r>
              <a:rPr lang="en-US" sz="2400" i="1" dirty="0">
                <a:solidFill>
                  <a:srgbClr val="0070C0"/>
                </a:solidFill>
              </a:rPr>
              <a:t/>
            </a:r>
            <a:br>
              <a:rPr lang="en-US" sz="2400" i="1" dirty="0">
                <a:solidFill>
                  <a:srgbClr val="0070C0"/>
                </a:solidFill>
              </a:rPr>
            </a:br>
            <a:r>
              <a:rPr lang="en-US" sz="2400" i="1" dirty="0">
                <a:solidFill>
                  <a:srgbClr val="0070C0"/>
                </a:solidFill>
              </a:rPr>
              <a:t>“Where there is no vision, the people perish”</a:t>
            </a:r>
            <a:endParaRPr lang="en-US" sz="2400" dirty="0"/>
          </a:p>
        </p:txBody>
      </p:sp>
      <p:sp>
        <p:nvSpPr>
          <p:cNvPr id="6" name="Title 2"/>
          <p:cNvSpPr txBox="1">
            <a:spLocks/>
          </p:cNvSpPr>
          <p:nvPr/>
        </p:nvSpPr>
        <p:spPr>
          <a:xfrm>
            <a:off x="827584" y="1124745"/>
            <a:ext cx="7772400" cy="1008112"/>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CA" dirty="0" smtClean="0"/>
              <a:t>Other routes to Sovereignty ?</a:t>
            </a:r>
            <a:endParaRPr lang="en-CA" dirty="0"/>
          </a:p>
        </p:txBody>
      </p:sp>
    </p:spTree>
    <p:extLst>
      <p:ext uri="{BB962C8B-B14F-4D97-AF65-F5344CB8AC3E}">
        <p14:creationId xmlns:p14="http://schemas.microsoft.com/office/powerpoint/2010/main" val="14101667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International Arctic  ENGINEERING EXPERIMENTAL Station (IAEES)</a:t>
            </a:r>
            <a:br>
              <a:rPr lang="en-US" dirty="0" smtClean="0"/>
            </a:br>
            <a:endParaRPr lang="en-US" dirty="0"/>
          </a:p>
        </p:txBody>
      </p:sp>
    </p:spTree>
    <p:extLst>
      <p:ext uri="{BB962C8B-B14F-4D97-AF65-F5344CB8AC3E}">
        <p14:creationId xmlns:p14="http://schemas.microsoft.com/office/powerpoint/2010/main" val="17851553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4065"/>
            <a:ext cx="9144001" cy="1143000"/>
          </a:xfrm>
        </p:spPr>
        <p:txBody>
          <a:bodyPr>
            <a:normAutofit fontScale="90000"/>
          </a:bodyPr>
          <a:lstStyle/>
          <a:p>
            <a:r>
              <a:rPr lang="en-US" dirty="0" smtClean="0"/>
              <a:t>Hans Island – Kennedy Channel</a:t>
            </a:r>
            <a:br>
              <a:rPr lang="en-US" dirty="0" smtClean="0"/>
            </a:br>
            <a:r>
              <a:rPr lang="en-US" dirty="0" smtClean="0"/>
              <a:t>Canada - Denmark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4306" y="4160634"/>
            <a:ext cx="3176949" cy="22189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783" y="1876654"/>
            <a:ext cx="2969308" cy="210171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889" r="10299"/>
          <a:stretch/>
        </p:blipFill>
        <p:spPr>
          <a:xfrm>
            <a:off x="5024048" y="4184171"/>
            <a:ext cx="2969308" cy="22189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776" y="1865696"/>
            <a:ext cx="3176949" cy="2112671"/>
          </a:xfrm>
          <a:prstGeom prst="rect">
            <a:avLst/>
          </a:prstGeom>
        </p:spPr>
      </p:pic>
    </p:spTree>
    <p:extLst>
      <p:ext uri="{BB962C8B-B14F-4D97-AF65-F5344CB8AC3E}">
        <p14:creationId xmlns:p14="http://schemas.microsoft.com/office/powerpoint/2010/main" val="2936625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576264"/>
            <a:ext cx="6046812" cy="532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78378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Engineering R&amp;D which might be carried out</a:t>
            </a:r>
            <a:endParaRPr lang="en-US" dirty="0"/>
          </a:p>
        </p:txBody>
      </p:sp>
      <p:sp>
        <p:nvSpPr>
          <p:cNvPr id="3" name="Content Placeholder 2"/>
          <p:cNvSpPr>
            <a:spLocks noGrp="1"/>
          </p:cNvSpPr>
          <p:nvPr>
            <p:ph idx="1"/>
          </p:nvPr>
        </p:nvSpPr>
        <p:spPr/>
        <p:txBody>
          <a:bodyPr/>
          <a:lstStyle/>
          <a:p>
            <a:r>
              <a:rPr lang="en-US" dirty="0" smtClean="0"/>
              <a:t>Hans Island has already been used to investigate global ice impact loads on fixed structures 3 decades ago.</a:t>
            </a:r>
          </a:p>
          <a:p>
            <a:r>
              <a:rPr lang="en-US" dirty="0" smtClean="0"/>
              <a:t>The IAEES could be used to experiment and study – </a:t>
            </a:r>
          </a:p>
          <a:p>
            <a:pPr lvl="1"/>
            <a:r>
              <a:rPr lang="en-US" dirty="0" smtClean="0"/>
              <a:t>Ice loads on structures, </a:t>
            </a:r>
            <a:r>
              <a:rPr lang="en-US" dirty="0"/>
              <a:t>spill </a:t>
            </a:r>
            <a:r>
              <a:rPr lang="en-US" dirty="0" smtClean="0"/>
              <a:t>response, power generation, water supply, Arctic aviation, drone technology for data collection in the high Arctic, and many other needed technologies.</a:t>
            </a:r>
            <a:endParaRPr lang="en-US" dirty="0"/>
          </a:p>
        </p:txBody>
      </p:sp>
    </p:spTree>
    <p:extLst>
      <p:ext uri="{BB962C8B-B14F-4D97-AF65-F5344CB8AC3E}">
        <p14:creationId xmlns:p14="http://schemas.microsoft.com/office/powerpoint/2010/main" val="33362846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International </a:t>
            </a:r>
            <a:r>
              <a:rPr lang="en-US" dirty="0" smtClean="0"/>
              <a:t>Arctic Engineering Experimental Station</a:t>
            </a:r>
            <a:endParaRPr lang="en-US" dirty="0"/>
          </a:p>
        </p:txBody>
      </p:sp>
      <p:sp>
        <p:nvSpPr>
          <p:cNvPr id="5" name="Content Placeholder 4"/>
          <p:cNvSpPr>
            <a:spLocks noGrp="1"/>
          </p:cNvSpPr>
          <p:nvPr>
            <p:ph idx="1"/>
          </p:nvPr>
        </p:nvSpPr>
        <p:spPr>
          <a:xfrm>
            <a:off x="457200" y="1591057"/>
            <a:ext cx="8229600" cy="5087134"/>
          </a:xfrm>
        </p:spPr>
        <p:txBody>
          <a:bodyPr>
            <a:normAutofit fontScale="70000" lnSpcReduction="20000"/>
          </a:bodyPr>
          <a:lstStyle/>
          <a:p>
            <a:r>
              <a:rPr lang="en-US" dirty="0" smtClean="0"/>
              <a:t>There is a need for large scale experimentation to further advance Arctic marine &amp; offshore engineering development</a:t>
            </a:r>
          </a:p>
          <a:p>
            <a:r>
              <a:rPr lang="en-US" dirty="0" smtClean="0"/>
              <a:t>In the past this has been done on an ad-hoc basis and has been limited by the high logistical costs of operating in the Arctic environment.</a:t>
            </a:r>
          </a:p>
          <a:p>
            <a:r>
              <a:rPr lang="en-US" dirty="0" smtClean="0"/>
              <a:t>The IAEES concept would see development of a permanent base on Hans Island, which is currently disputed territory between Canada and Denmark</a:t>
            </a:r>
          </a:p>
          <a:p>
            <a:r>
              <a:rPr lang="en-US" dirty="0" smtClean="0"/>
              <a:t>The IAEES would be jointly managed by Canada and Denmark and base funding would be under-written by the Arctic Council – both member and observer nations</a:t>
            </a:r>
          </a:p>
          <a:p>
            <a:r>
              <a:rPr lang="en-US" dirty="0" smtClean="0"/>
              <a:t>The concept could be similar to the </a:t>
            </a:r>
            <a:r>
              <a:rPr lang="en-US" dirty="0" err="1" smtClean="0"/>
              <a:t>Ny-Ålesund</a:t>
            </a:r>
            <a:r>
              <a:rPr lang="en-US" dirty="0" smtClean="0"/>
              <a:t> research facility in Svalbard which is managed by the Norwegian government and has ~10 countries working on arctic scientific research.</a:t>
            </a:r>
            <a:endParaRPr lang="en-US" dirty="0"/>
          </a:p>
          <a:p>
            <a:r>
              <a:rPr lang="en-US" dirty="0" smtClean="0"/>
              <a:t>This facility could be operated under the new Canadian High Arctic Research Station, CHARS, now being developed in Cambridge Bay</a:t>
            </a:r>
          </a:p>
        </p:txBody>
      </p:sp>
    </p:spTree>
    <p:extLst>
      <p:ext uri="{BB962C8B-B14F-4D97-AF65-F5344CB8AC3E}">
        <p14:creationId xmlns:p14="http://schemas.microsoft.com/office/powerpoint/2010/main" val="29218187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arctic </a:t>
            </a:r>
            <a:r>
              <a:rPr lang="en-US" dirty="0" smtClean="0"/>
              <a:t> </a:t>
            </a:r>
            <a:r>
              <a:rPr lang="en-US" dirty="0" err="1" smtClean="0"/>
              <a:t>Lng</a:t>
            </a:r>
            <a:r>
              <a:rPr lang="en-US" dirty="0" smtClean="0"/>
              <a:t> - Clean green fuel for the North</a:t>
            </a:r>
            <a:endParaRPr lang="en-US" dirty="0"/>
          </a:p>
        </p:txBody>
      </p:sp>
    </p:spTree>
    <p:extLst>
      <p:ext uri="{BB962C8B-B14F-4D97-AF65-F5344CB8AC3E}">
        <p14:creationId xmlns:p14="http://schemas.microsoft.com/office/powerpoint/2010/main" val="22228264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Arctic LNG</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800" y="1593963"/>
            <a:ext cx="8229600" cy="4525963"/>
          </a:xfrm>
        </p:spPr>
      </p:pic>
      <p:sp>
        <p:nvSpPr>
          <p:cNvPr id="7" name="5-Point Star 6"/>
          <p:cNvSpPr/>
          <p:nvPr/>
        </p:nvSpPr>
        <p:spPr>
          <a:xfrm>
            <a:off x="3700131" y="2311552"/>
            <a:ext cx="233916" cy="23391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2044996" y="2576622"/>
            <a:ext cx="233916" cy="233916"/>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23284" y="4101704"/>
            <a:ext cx="2588466" cy="369332"/>
          </a:xfrm>
          <a:prstGeom prst="rect">
            <a:avLst/>
          </a:prstGeom>
          <a:noFill/>
          <a:ln w="19050">
            <a:solidFill>
              <a:srgbClr val="FF0000"/>
            </a:solidFill>
          </a:ln>
        </p:spPr>
        <p:txBody>
          <a:bodyPr wrap="none" rtlCol="0">
            <a:spAutoFit/>
          </a:bodyPr>
          <a:lstStyle/>
          <a:p>
            <a:r>
              <a:rPr lang="en-US" dirty="0" smtClean="0"/>
              <a:t>Yukon &amp; NWT LNG supply</a:t>
            </a:r>
            <a:endParaRPr lang="en-US" dirty="0"/>
          </a:p>
        </p:txBody>
      </p:sp>
      <p:sp>
        <p:nvSpPr>
          <p:cNvPr id="11" name="TextBox 10"/>
          <p:cNvSpPr txBox="1"/>
          <p:nvPr/>
        </p:nvSpPr>
        <p:spPr>
          <a:xfrm>
            <a:off x="5928673" y="2065837"/>
            <a:ext cx="2114040" cy="369332"/>
          </a:xfrm>
          <a:prstGeom prst="rect">
            <a:avLst/>
          </a:prstGeom>
          <a:noFill/>
          <a:ln w="19050">
            <a:solidFill>
              <a:srgbClr val="FF0000"/>
            </a:solidFill>
          </a:ln>
        </p:spPr>
        <p:txBody>
          <a:bodyPr wrap="none" rtlCol="0">
            <a:spAutoFit/>
          </a:bodyPr>
          <a:lstStyle/>
          <a:p>
            <a:r>
              <a:rPr lang="en-US" dirty="0" smtClean="0"/>
              <a:t>Nunavut LNG Supply</a:t>
            </a:r>
            <a:endParaRPr lang="en-US" dirty="0"/>
          </a:p>
        </p:txBody>
      </p:sp>
      <p:cxnSp>
        <p:nvCxnSpPr>
          <p:cNvPr id="13" name="Straight Arrow Connector 12"/>
          <p:cNvCxnSpPr>
            <a:endCxn id="9" idx="2"/>
          </p:cNvCxnSpPr>
          <p:nvPr/>
        </p:nvCxnSpPr>
        <p:spPr>
          <a:xfrm flipV="1">
            <a:off x="1116163" y="2810537"/>
            <a:ext cx="973507" cy="12911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1"/>
            <a:endCxn id="7" idx="4"/>
          </p:cNvCxnSpPr>
          <p:nvPr/>
        </p:nvCxnSpPr>
        <p:spPr>
          <a:xfrm flipH="1">
            <a:off x="3934047" y="2250503"/>
            <a:ext cx="1994626" cy="1503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5-Point Star 19"/>
          <p:cNvSpPr/>
          <p:nvPr/>
        </p:nvSpPr>
        <p:spPr>
          <a:xfrm>
            <a:off x="4659344" y="2646256"/>
            <a:ext cx="233916" cy="233916"/>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320010" y="3263588"/>
            <a:ext cx="2196499" cy="369332"/>
          </a:xfrm>
          <a:prstGeom prst="rect">
            <a:avLst/>
          </a:prstGeom>
          <a:noFill/>
          <a:ln w="19050">
            <a:solidFill>
              <a:srgbClr val="FF0000"/>
            </a:solidFill>
          </a:ln>
        </p:spPr>
        <p:txBody>
          <a:bodyPr wrap="none" rtlCol="0">
            <a:spAutoFit/>
          </a:bodyPr>
          <a:lstStyle/>
          <a:p>
            <a:r>
              <a:rPr lang="en-US" dirty="0" smtClean="0"/>
              <a:t>Nunavut LNG Storage</a:t>
            </a:r>
            <a:endParaRPr lang="en-US" dirty="0"/>
          </a:p>
        </p:txBody>
      </p:sp>
      <p:cxnSp>
        <p:nvCxnSpPr>
          <p:cNvPr id="24" name="Straight Arrow Connector 23"/>
          <p:cNvCxnSpPr>
            <a:stCxn id="22" idx="1"/>
          </p:cNvCxnSpPr>
          <p:nvPr/>
        </p:nvCxnSpPr>
        <p:spPr>
          <a:xfrm flipH="1" flipV="1">
            <a:off x="4848586" y="2810538"/>
            <a:ext cx="1471424" cy="6377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19430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Concept</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The Arctic has an abundant supply of natural gas both in the Beaufort Sea region and in the Arctic Archipelago</a:t>
            </a:r>
          </a:p>
          <a:p>
            <a:r>
              <a:rPr lang="en-US" dirty="0" smtClean="0"/>
              <a:t>Arctic communities and activities need fuel and when brought north traditional fuels are expensive, delivered in a way that puts the environment at risk and sometimes limited in supply.</a:t>
            </a:r>
          </a:p>
          <a:p>
            <a:r>
              <a:rPr lang="en-US" dirty="0" smtClean="0"/>
              <a:t>Developing an Arctic LNG Public Private partnership to be able to supply LNG both for fuelling government Arctic operations and supplying local community needs would provide clean green fuel Arctic fuel which would, for example, allow year round icebreaker operations</a:t>
            </a:r>
            <a:endParaRPr lang="en-US" dirty="0"/>
          </a:p>
        </p:txBody>
      </p:sp>
    </p:spTree>
    <p:extLst>
      <p:ext uri="{BB962C8B-B14F-4D97-AF65-F5344CB8AC3E}">
        <p14:creationId xmlns:p14="http://schemas.microsoft.com/office/powerpoint/2010/main" val="25062853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LNG Icebreakers and Floating Plant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4063" y="1600201"/>
            <a:ext cx="2918338" cy="219107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062" y="4180738"/>
            <a:ext cx="2918339" cy="19455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6542" y="1597247"/>
            <a:ext cx="3232503" cy="2194024"/>
          </a:xfrm>
          <a:prstGeom prst="rect">
            <a:avLst/>
          </a:prstGeom>
        </p:spPr>
      </p:pic>
      <p:sp>
        <p:nvSpPr>
          <p:cNvPr id="3" name="TextBox 2"/>
          <p:cNvSpPr txBox="1"/>
          <p:nvPr/>
        </p:nvSpPr>
        <p:spPr>
          <a:xfrm>
            <a:off x="785512" y="3757404"/>
            <a:ext cx="3458960" cy="307777"/>
          </a:xfrm>
          <a:prstGeom prst="rect">
            <a:avLst/>
          </a:prstGeom>
          <a:noFill/>
        </p:spPr>
        <p:txBody>
          <a:bodyPr wrap="none" rtlCol="0">
            <a:spAutoFit/>
          </a:bodyPr>
          <a:lstStyle/>
          <a:p>
            <a:r>
              <a:rPr lang="en-US" sz="1400" dirty="0" smtClean="0"/>
              <a:t>New Finnish State Icebreaker – LNG Powered</a:t>
            </a:r>
            <a:endParaRPr lang="en-US" sz="1400" dirty="0"/>
          </a:p>
        </p:txBody>
      </p:sp>
      <p:sp>
        <p:nvSpPr>
          <p:cNvPr id="7" name="TextBox 6"/>
          <p:cNvSpPr txBox="1"/>
          <p:nvPr/>
        </p:nvSpPr>
        <p:spPr>
          <a:xfrm>
            <a:off x="785512" y="6087965"/>
            <a:ext cx="3668248" cy="307777"/>
          </a:xfrm>
          <a:prstGeom prst="rect">
            <a:avLst/>
          </a:prstGeom>
          <a:noFill/>
        </p:spPr>
        <p:txBody>
          <a:bodyPr wrap="none" rtlCol="0">
            <a:spAutoFit/>
          </a:bodyPr>
          <a:lstStyle/>
          <a:p>
            <a:r>
              <a:rPr lang="en-US" sz="1400" dirty="0" smtClean="0"/>
              <a:t>Concept Design – Icebreaking LNG Ships - Yamal</a:t>
            </a:r>
            <a:endParaRPr lang="en-US" sz="1400" dirty="0"/>
          </a:p>
        </p:txBody>
      </p:sp>
      <p:sp>
        <p:nvSpPr>
          <p:cNvPr id="8" name="TextBox 7"/>
          <p:cNvSpPr txBox="1"/>
          <p:nvPr/>
        </p:nvSpPr>
        <p:spPr>
          <a:xfrm>
            <a:off x="4655783" y="3749259"/>
            <a:ext cx="3020507" cy="307777"/>
          </a:xfrm>
          <a:prstGeom prst="rect">
            <a:avLst/>
          </a:prstGeom>
          <a:noFill/>
        </p:spPr>
        <p:txBody>
          <a:bodyPr wrap="none" rtlCol="0">
            <a:spAutoFit/>
          </a:bodyPr>
          <a:lstStyle/>
          <a:p>
            <a:r>
              <a:rPr lang="en-US" sz="1400" dirty="0" smtClean="0"/>
              <a:t>Barge Mounted LNG Liquefaction Plant</a:t>
            </a:r>
            <a:endParaRPr lang="en-US" sz="14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054" y="4544343"/>
            <a:ext cx="3241834" cy="1576595"/>
          </a:xfrm>
          <a:prstGeom prst="rect">
            <a:avLst/>
          </a:prstGeom>
        </p:spPr>
      </p:pic>
      <p:sp>
        <p:nvSpPr>
          <p:cNvPr id="10" name="TextBox 9"/>
          <p:cNvSpPr txBox="1"/>
          <p:nvPr/>
        </p:nvSpPr>
        <p:spPr>
          <a:xfrm>
            <a:off x="4957980" y="6057669"/>
            <a:ext cx="2416111" cy="307777"/>
          </a:xfrm>
          <a:prstGeom prst="rect">
            <a:avLst/>
          </a:prstGeom>
          <a:noFill/>
        </p:spPr>
        <p:txBody>
          <a:bodyPr wrap="none" rtlCol="0">
            <a:spAutoFit/>
          </a:bodyPr>
          <a:lstStyle/>
          <a:p>
            <a:r>
              <a:rPr lang="en-US" sz="1400" dirty="0" smtClean="0"/>
              <a:t>Ice class LNG ship Kenai Alaska</a:t>
            </a:r>
            <a:endParaRPr lang="en-US" sz="1400" dirty="0"/>
          </a:p>
        </p:txBody>
      </p:sp>
    </p:spTree>
    <p:extLst>
      <p:ext uri="{BB962C8B-B14F-4D97-AF65-F5344CB8AC3E}">
        <p14:creationId xmlns:p14="http://schemas.microsoft.com/office/powerpoint/2010/main" val="556189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“visionary projects”</a:t>
            </a:r>
            <a:endParaRPr lang="en-CA" dirty="0"/>
          </a:p>
        </p:txBody>
      </p:sp>
      <p:sp>
        <p:nvSpPr>
          <p:cNvPr id="3" name="Content Placeholder 2"/>
          <p:cNvSpPr>
            <a:spLocks noGrp="1"/>
          </p:cNvSpPr>
          <p:nvPr>
            <p:ph idx="1"/>
          </p:nvPr>
        </p:nvSpPr>
        <p:spPr/>
        <p:txBody>
          <a:bodyPr>
            <a:normAutofit fontScale="92500" lnSpcReduction="20000"/>
          </a:bodyPr>
          <a:lstStyle/>
          <a:p>
            <a:r>
              <a:rPr lang="en-US" dirty="0"/>
              <a:t>Ship as the </a:t>
            </a:r>
            <a:r>
              <a:rPr lang="en-US" dirty="0" smtClean="0"/>
              <a:t>Experiment</a:t>
            </a:r>
          </a:p>
          <a:p>
            <a:pPr lvl="1"/>
            <a:r>
              <a:rPr lang="en-US" dirty="0" err="1"/>
              <a:t>Iceworthy</a:t>
            </a:r>
            <a:r>
              <a:rPr lang="en-US" dirty="0"/>
              <a:t> ship would be developed to be the engineering  experiments </a:t>
            </a:r>
            <a:r>
              <a:rPr lang="en-US" dirty="0" smtClean="0"/>
              <a:t>itself</a:t>
            </a:r>
          </a:p>
          <a:p>
            <a:pPr lvl="1"/>
            <a:r>
              <a:rPr lang="en-US" dirty="0"/>
              <a:t>Ice transit experiments, hull and propeller loads, study of towing of arrays in ice, ice management strategy development, experiments to develop support of sub-sea developments in </a:t>
            </a:r>
            <a:r>
              <a:rPr lang="en-US" dirty="0" smtClean="0"/>
              <a:t>ice</a:t>
            </a:r>
            <a:endParaRPr lang="en-CA" dirty="0" smtClean="0"/>
          </a:p>
          <a:p>
            <a:r>
              <a:rPr lang="en-CA" dirty="0" smtClean="0"/>
              <a:t>Arctic Railway to the Mackenzie Delta</a:t>
            </a:r>
          </a:p>
          <a:p>
            <a:r>
              <a:rPr lang="en-CA" dirty="0" smtClean="0"/>
              <a:t>Export oil terminals (e.g. at Churchill or on the Beaufort Sea coast) (as in the recent </a:t>
            </a:r>
            <a:r>
              <a:rPr lang="en-CA" dirty="0" err="1" smtClean="0"/>
              <a:t>Canatec</a:t>
            </a:r>
            <a:r>
              <a:rPr lang="en-CA" dirty="0" smtClean="0"/>
              <a:t> study)</a:t>
            </a:r>
          </a:p>
          <a:p>
            <a:endParaRPr lang="en-CA" dirty="0"/>
          </a:p>
        </p:txBody>
      </p:sp>
      <p:sp>
        <p:nvSpPr>
          <p:cNvPr id="4" name="TextBox 3"/>
          <p:cNvSpPr txBox="1"/>
          <p:nvPr/>
        </p:nvSpPr>
        <p:spPr>
          <a:xfrm>
            <a:off x="755576" y="6093296"/>
            <a:ext cx="7200800" cy="646331"/>
          </a:xfrm>
          <a:prstGeom prst="rect">
            <a:avLst/>
          </a:prstGeom>
          <a:noFill/>
        </p:spPr>
        <p:txBody>
          <a:bodyPr wrap="square" rtlCol="0">
            <a:spAutoFit/>
          </a:bodyPr>
          <a:lstStyle/>
          <a:p>
            <a:r>
              <a:rPr lang="en-CA" dirty="0" smtClean="0">
                <a:solidFill>
                  <a:srgbClr val="00B0F0"/>
                </a:solidFill>
              </a:rPr>
              <a:t>“I must go down to the seas again to the lonely sea and sky – and all I ask is a tall ship and a star to guide her by “– John Masefield</a:t>
            </a:r>
            <a:endParaRPr lang="en-CA" dirty="0">
              <a:solidFill>
                <a:srgbClr val="00B0F0"/>
              </a:solidFill>
            </a:endParaRPr>
          </a:p>
        </p:txBody>
      </p:sp>
    </p:spTree>
    <p:extLst>
      <p:ext uri="{BB962C8B-B14F-4D97-AF65-F5344CB8AC3E}">
        <p14:creationId xmlns:p14="http://schemas.microsoft.com/office/powerpoint/2010/main" val="32042422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Recommendations</a:t>
            </a:r>
            <a:endParaRPr lang="en-US" dirty="0"/>
          </a:p>
        </p:txBody>
      </p:sp>
      <p:sp>
        <p:nvSpPr>
          <p:cNvPr id="3" name="Content Placeholder 4"/>
          <p:cNvSpPr txBox="1">
            <a:spLocks/>
          </p:cNvSpPr>
          <p:nvPr/>
        </p:nvSpPr>
        <p:spPr>
          <a:xfrm>
            <a:off x="457200" y="1600200"/>
            <a:ext cx="8229600" cy="4892040"/>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Create visionary projects to enable development in Canada’s northern seas.</a:t>
            </a:r>
          </a:p>
          <a:p>
            <a:r>
              <a:rPr lang="en-US" dirty="0" smtClean="0"/>
              <a:t>Possibly integrate some of the proposed ideas, e.g. develop Arctic LNG and use it to power Arctic Railway and Mobile Arctic Engineering Research  Platform.</a:t>
            </a:r>
          </a:p>
          <a:p>
            <a:r>
              <a:rPr lang="en-US" dirty="0" smtClean="0"/>
              <a:t>Develop Arctic Engineering Field Research by extending Cambridge Bay CHARS to include the proposed IAEES</a:t>
            </a:r>
          </a:p>
          <a:p>
            <a:r>
              <a:rPr lang="en-US" dirty="0" smtClean="0"/>
              <a:t>Develop the “people” aspects of Arctic Engineering through University-Government-Industry partnerships to maintain Canada’s global leadership in Engineering for Northern Seas.</a:t>
            </a:r>
          </a:p>
          <a:p>
            <a:r>
              <a:rPr lang="en-US" dirty="0" smtClean="0"/>
              <a:t>In all of the above create opportunities for Northern residents.</a:t>
            </a:r>
            <a:endParaRPr lang="en-US" dirty="0"/>
          </a:p>
        </p:txBody>
      </p:sp>
    </p:spTree>
    <p:extLst>
      <p:ext uri="{BB962C8B-B14F-4D97-AF65-F5344CB8AC3E}">
        <p14:creationId xmlns:p14="http://schemas.microsoft.com/office/powerpoint/2010/main" val="10978489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T</a:t>
            </a:r>
            <a:r>
              <a:rPr lang="en-CA" dirty="0" smtClean="0"/>
              <a:t>hemes </a:t>
            </a:r>
            <a:r>
              <a:rPr lang="en-CA" dirty="0"/>
              <a:t>in the Northern Oceans study which </a:t>
            </a:r>
            <a:r>
              <a:rPr lang="en-CA" dirty="0" smtClean="0"/>
              <a:t>relate </a:t>
            </a:r>
            <a:r>
              <a:rPr lang="en-CA" dirty="0"/>
              <a:t>to public </a:t>
            </a:r>
            <a:r>
              <a:rPr lang="en-CA" dirty="0" smtClean="0"/>
              <a:t>policy</a:t>
            </a:r>
            <a:endParaRPr lang="en-CA" dirty="0"/>
          </a:p>
        </p:txBody>
      </p:sp>
      <p:sp>
        <p:nvSpPr>
          <p:cNvPr id="3" name="Content Placeholder 2"/>
          <p:cNvSpPr>
            <a:spLocks noGrp="1"/>
          </p:cNvSpPr>
          <p:nvPr>
            <p:ph idx="1"/>
          </p:nvPr>
        </p:nvSpPr>
        <p:spPr>
          <a:xfrm>
            <a:off x="457200" y="1600200"/>
            <a:ext cx="8229600" cy="4925144"/>
          </a:xfrm>
        </p:spPr>
        <p:txBody>
          <a:bodyPr>
            <a:normAutofit fontScale="40000" lnSpcReduction="20000"/>
          </a:bodyPr>
          <a:lstStyle/>
          <a:p>
            <a:pPr lvl="0"/>
            <a:r>
              <a:rPr lang="en-CA" sz="5000" dirty="0" smtClean="0"/>
              <a:t>Development </a:t>
            </a:r>
            <a:r>
              <a:rPr lang="en-CA" sz="5000" dirty="0"/>
              <a:t>of codes and standards which are then used to create a regulatory framework for infrastructure and vessels</a:t>
            </a:r>
          </a:p>
          <a:p>
            <a:pPr lvl="0"/>
            <a:r>
              <a:rPr lang="en-CA" sz="5000" dirty="0"/>
              <a:t>Advances in engineering which enable operations in harsh environments – setting the scene for government policies relating to resource developments.</a:t>
            </a:r>
          </a:p>
          <a:p>
            <a:pPr lvl="0"/>
            <a:r>
              <a:rPr lang="en-CA" sz="5000" dirty="0"/>
              <a:t>Studies of the ice conditions for setting engineering design criteria – which also help understand the effects of climate change – which in turn affect climate change responses within public policy.</a:t>
            </a:r>
          </a:p>
          <a:p>
            <a:pPr lvl="0"/>
            <a:r>
              <a:rPr lang="en-CA" sz="5000" dirty="0"/>
              <a:t>Similarly understanding how climate change can affect future operations in the Northern Oceans can affect public policy relating to these potential future operations (e.g. longer open water periods).</a:t>
            </a:r>
          </a:p>
          <a:p>
            <a:pPr lvl="0"/>
            <a:r>
              <a:rPr lang="en-CA" sz="5000" dirty="0"/>
              <a:t>Adoption of public policies which encourage R&amp;D aimed at improving engineering for Northern Oceans.</a:t>
            </a:r>
          </a:p>
          <a:p>
            <a:pPr lvl="0"/>
            <a:r>
              <a:rPr lang="en-CA" sz="5000" dirty="0"/>
              <a:t>Involvement of Northerners in future Northern developments (including the issue of training and education in Northern Engineering topics).</a:t>
            </a:r>
          </a:p>
          <a:p>
            <a:pPr lvl="0"/>
            <a:r>
              <a:rPr lang="en-CA" sz="5000" dirty="0"/>
              <a:t>Establishing sovereignty by demonstrating engineering and operational capability.</a:t>
            </a:r>
          </a:p>
          <a:p>
            <a:endParaRPr lang="en-CA" dirty="0"/>
          </a:p>
        </p:txBody>
      </p:sp>
    </p:spTree>
    <p:extLst>
      <p:ext uri="{BB962C8B-B14F-4D97-AF65-F5344CB8AC3E}">
        <p14:creationId xmlns:p14="http://schemas.microsoft.com/office/powerpoint/2010/main" val="5202299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36104"/>
          </a:xfrm>
        </p:spPr>
        <p:txBody>
          <a:bodyPr/>
          <a:lstStyle/>
          <a:p>
            <a:r>
              <a:rPr lang="en-CA" dirty="0" smtClean="0"/>
              <a:t>In Closing</a:t>
            </a:r>
            <a:endParaRPr lang="en-CA" dirty="0"/>
          </a:p>
        </p:txBody>
      </p:sp>
      <p:sp>
        <p:nvSpPr>
          <p:cNvPr id="3" name="Content Placeholder 2"/>
          <p:cNvSpPr>
            <a:spLocks noGrp="1"/>
          </p:cNvSpPr>
          <p:nvPr>
            <p:ph idx="1"/>
          </p:nvPr>
        </p:nvSpPr>
        <p:spPr>
          <a:xfrm>
            <a:off x="467544" y="1196752"/>
            <a:ext cx="8229600" cy="4525963"/>
          </a:xfrm>
        </p:spPr>
        <p:txBody>
          <a:bodyPr>
            <a:normAutofit/>
          </a:bodyPr>
          <a:lstStyle/>
          <a:p>
            <a:r>
              <a:rPr lang="en-CA" dirty="0" smtClean="0"/>
              <a:t>The report is in final draft stage</a:t>
            </a:r>
          </a:p>
          <a:p>
            <a:r>
              <a:rPr lang="en-CA" dirty="0" smtClean="0"/>
              <a:t>It will be subject to internal review by CAE</a:t>
            </a:r>
          </a:p>
          <a:p>
            <a:r>
              <a:rPr lang="en-CA" dirty="0" smtClean="0"/>
              <a:t>Publication is planned by the Summer</a:t>
            </a:r>
          </a:p>
        </p:txBody>
      </p:sp>
    </p:spTree>
    <p:extLst>
      <p:ext uri="{BB962C8B-B14F-4D97-AF65-F5344CB8AC3E}">
        <p14:creationId xmlns:p14="http://schemas.microsoft.com/office/powerpoint/2010/main" val="3207098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68313" y="0"/>
            <a:ext cx="8229600" cy="7651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I</a:t>
            </a:r>
            <a:r>
              <a:rPr lang="en-US" dirty="0" smtClean="0"/>
              <a:t>ce </a:t>
            </a:r>
            <a:r>
              <a:rPr lang="en-US" sz="4000" dirty="0" smtClean="0"/>
              <a:t>morphology</a:t>
            </a:r>
            <a:endParaRPr lang="en-US" dirty="0"/>
          </a:p>
        </p:txBody>
      </p:sp>
      <p:sp>
        <p:nvSpPr>
          <p:cNvPr id="4" name="Rectangle 3"/>
          <p:cNvSpPr txBox="1">
            <a:spLocks noChangeArrowheads="1"/>
          </p:cNvSpPr>
          <p:nvPr/>
        </p:nvSpPr>
        <p:spPr>
          <a:xfrm>
            <a:off x="0" y="620688"/>
            <a:ext cx="4762500" cy="468153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When ice grows on a small lake – it will be uniform – we call this level ice. (Up to 2m thick in Arctic)</a:t>
            </a:r>
          </a:p>
          <a:p>
            <a:r>
              <a:rPr lang="en-US" sz="2400" dirty="0" smtClean="0"/>
              <a:t>In the oceans, ice motion  creates pressure ridges</a:t>
            </a:r>
          </a:p>
          <a:p>
            <a:r>
              <a:rPr lang="en-US" sz="2400" dirty="0" smtClean="0"/>
              <a:t>These can be 35m + thick and will usually control ice loads</a:t>
            </a:r>
          </a:p>
          <a:p>
            <a:r>
              <a:rPr lang="en-US" sz="2400" dirty="0" smtClean="0"/>
              <a:t>Other ice forms include icebergs – from glaciers (100m+)</a:t>
            </a:r>
            <a:endParaRPr lang="en-US" sz="2400" dirty="0"/>
          </a:p>
        </p:txBody>
      </p:sp>
      <p:pic>
        <p:nvPicPr>
          <p:cNvPr id="5" name="Picture 4" descr="Rid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854949" y="3717032"/>
            <a:ext cx="4170438" cy="2788840"/>
          </a:xfrm>
          <a:prstGeom prst="rect">
            <a:avLst/>
          </a:prstGeom>
        </p:spPr>
      </p:pic>
      <p:pic>
        <p:nvPicPr>
          <p:cNvPr id="6" name="Picture 6" descr="Iceber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149080"/>
            <a:ext cx="3971554" cy="26377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67025" y="5636389"/>
            <a:ext cx="1416943" cy="461665"/>
          </a:xfrm>
          <a:prstGeom prst="rect">
            <a:avLst/>
          </a:prstGeom>
          <a:noFill/>
        </p:spPr>
        <p:txBody>
          <a:bodyPr wrap="square" rtlCol="0">
            <a:spAutoFit/>
          </a:bodyPr>
          <a:lstStyle/>
          <a:p>
            <a:r>
              <a:rPr lang="en-CA" sz="2400" dirty="0" smtClean="0">
                <a:solidFill>
                  <a:schemeClr val="bg1"/>
                </a:solidFill>
              </a:rPr>
              <a:t>Iceberg</a:t>
            </a:r>
            <a:endParaRPr lang="en-CA" sz="2400" dirty="0">
              <a:solidFill>
                <a:schemeClr val="bg1"/>
              </a:solidFill>
            </a:endParaRPr>
          </a:p>
        </p:txBody>
      </p:sp>
      <p:sp>
        <p:nvSpPr>
          <p:cNvPr id="8" name="Slide Number Placeholder 3"/>
          <p:cNvSpPr>
            <a:spLocks noGrp="1"/>
          </p:cNvSpPr>
          <p:nvPr>
            <p:ph type="sldNum" sz="quarter" idx="12"/>
          </p:nvPr>
        </p:nvSpPr>
        <p:spPr>
          <a:xfrm>
            <a:off x="6553200" y="6245225"/>
            <a:ext cx="2133600" cy="476250"/>
          </a:xfrm>
        </p:spPr>
        <p:txBody>
          <a:bodyPr/>
          <a:lstStyle/>
          <a:p>
            <a:fld id="{7EBAE8C2-ACAB-47A4-8A76-D998EBA2F28E}" type="slidenum">
              <a:rPr lang="en-CA" smtClean="0"/>
              <a:pPr/>
              <a:t>4</a:t>
            </a:fld>
            <a:endParaRPr lang="en-CA"/>
          </a:p>
        </p:txBody>
      </p:sp>
      <p:pic>
        <p:nvPicPr>
          <p:cNvPr id="9" name="Picture 2" descr="D:\Andrew's Book\ridge from surface.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0353" y="793517"/>
            <a:ext cx="4079629" cy="297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33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 y="-9933"/>
            <a:ext cx="4824536" cy="333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3683" y="3307029"/>
            <a:ext cx="4937640" cy="353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76056" y="729570"/>
            <a:ext cx="4060855" cy="1323439"/>
          </a:xfrm>
          <a:prstGeom prst="rect">
            <a:avLst/>
          </a:prstGeom>
          <a:noFill/>
        </p:spPr>
        <p:txBody>
          <a:bodyPr wrap="none" rtlCol="0">
            <a:spAutoFit/>
          </a:bodyPr>
          <a:lstStyle/>
          <a:p>
            <a:r>
              <a:rPr lang="en-CA" sz="2000" dirty="0" smtClean="0"/>
              <a:t>Ice which survives more than 1 year </a:t>
            </a:r>
          </a:p>
          <a:p>
            <a:r>
              <a:rPr lang="en-CA" sz="2000" dirty="0" smtClean="0"/>
              <a:t>is called multi year ice. MY ridges can</a:t>
            </a:r>
          </a:p>
          <a:p>
            <a:r>
              <a:rPr lang="en-CA" sz="2000" dirty="0" smtClean="0"/>
              <a:t> be up to 30m thick – and very strong</a:t>
            </a:r>
          </a:p>
          <a:p>
            <a:endParaRPr lang="en-CA" sz="2000" dirty="0"/>
          </a:p>
        </p:txBody>
      </p:sp>
      <p:sp>
        <p:nvSpPr>
          <p:cNvPr id="6" name="TextBox 5"/>
          <p:cNvSpPr txBox="1"/>
          <p:nvPr/>
        </p:nvSpPr>
        <p:spPr>
          <a:xfrm>
            <a:off x="1259632" y="4509120"/>
            <a:ext cx="2655150" cy="1015663"/>
          </a:xfrm>
          <a:prstGeom prst="rect">
            <a:avLst/>
          </a:prstGeom>
          <a:noFill/>
        </p:spPr>
        <p:txBody>
          <a:bodyPr wrap="none" rtlCol="0">
            <a:spAutoFit/>
          </a:bodyPr>
          <a:lstStyle/>
          <a:p>
            <a:r>
              <a:rPr lang="en-CA" sz="2000" dirty="0" smtClean="0"/>
              <a:t>But even first year ice is</a:t>
            </a:r>
          </a:p>
          <a:p>
            <a:r>
              <a:rPr lang="en-CA" sz="2000" dirty="0"/>
              <a:t>f</a:t>
            </a:r>
            <a:r>
              <a:rPr lang="en-CA" sz="2000" dirty="0" smtClean="0"/>
              <a:t>ormidable in scale</a:t>
            </a:r>
          </a:p>
          <a:p>
            <a:r>
              <a:rPr lang="en-CA" sz="2000" dirty="0"/>
              <a:t>w</a:t>
            </a:r>
            <a:r>
              <a:rPr lang="en-CA" sz="2000" dirty="0" smtClean="0"/>
              <a:t>hen ridged</a:t>
            </a:r>
            <a:endParaRPr lang="en-CA" sz="2000" dirty="0"/>
          </a:p>
        </p:txBody>
      </p:sp>
    </p:spTree>
    <p:extLst>
      <p:ext uri="{BB962C8B-B14F-4D97-AF65-F5344CB8AC3E}">
        <p14:creationId xmlns:p14="http://schemas.microsoft.com/office/powerpoint/2010/main" val="1655856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7060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CA" sz="4000" dirty="0" smtClean="0"/>
              <a:t>Premises</a:t>
            </a:r>
            <a:r>
              <a:rPr lang="en-CA" sz="4000" dirty="0" smtClean="0">
                <a:solidFill>
                  <a:srgbClr val="00B0F0"/>
                </a:solidFill>
              </a:rPr>
              <a:t> </a:t>
            </a:r>
            <a:r>
              <a:rPr lang="en-CA" sz="4000" dirty="0" smtClean="0"/>
              <a:t>to build on during the study</a:t>
            </a:r>
            <a:br>
              <a:rPr lang="en-CA" sz="4000" dirty="0" smtClean="0"/>
            </a:br>
            <a:r>
              <a:rPr lang="en-CA" sz="3200" dirty="0" smtClean="0">
                <a:solidFill>
                  <a:srgbClr val="00B0F0"/>
                </a:solidFill>
                <a:ea typeface="+mn-ea"/>
                <a:cs typeface="+mn-cs"/>
              </a:rPr>
              <a:t/>
            </a:r>
            <a:br>
              <a:rPr lang="en-CA" sz="3200" dirty="0" smtClean="0">
                <a:solidFill>
                  <a:srgbClr val="00B0F0"/>
                </a:solidFill>
                <a:ea typeface="+mn-ea"/>
                <a:cs typeface="+mn-cs"/>
              </a:rPr>
            </a:br>
            <a:endParaRPr lang="en-CA" sz="3600" dirty="0"/>
          </a:p>
        </p:txBody>
      </p:sp>
      <p:sp>
        <p:nvSpPr>
          <p:cNvPr id="3" name="Rectangle 2"/>
          <p:cNvSpPr/>
          <p:nvPr/>
        </p:nvSpPr>
        <p:spPr>
          <a:xfrm>
            <a:off x="677981" y="1124744"/>
            <a:ext cx="8064896" cy="1107996"/>
          </a:xfrm>
          <a:prstGeom prst="rect">
            <a:avLst/>
          </a:prstGeom>
        </p:spPr>
        <p:txBody>
          <a:bodyPr wrap="square">
            <a:spAutoFit/>
          </a:bodyPr>
          <a:lstStyle/>
          <a:p>
            <a:pPr marL="342900" lvl="0" indent="-342900">
              <a:buFont typeface="Arial" panose="020B0604020202020204" pitchFamily="34" charset="0"/>
              <a:buChar char="•"/>
            </a:pPr>
            <a:r>
              <a:rPr lang="en-CA" sz="2400" dirty="0"/>
              <a:t>A large area of Canada is in the Arctic and/or influenced by Northern Oceans. </a:t>
            </a:r>
            <a:r>
              <a:rPr lang="en-CA" dirty="0"/>
              <a:t>(So as a country we have a stake in these regions  - -  and a responsibility !)</a:t>
            </a:r>
          </a:p>
        </p:txBody>
      </p:sp>
      <p:sp>
        <p:nvSpPr>
          <p:cNvPr id="4" name="TextBox 3"/>
          <p:cNvSpPr txBox="1"/>
          <p:nvPr/>
        </p:nvSpPr>
        <p:spPr>
          <a:xfrm>
            <a:off x="619216" y="2132856"/>
            <a:ext cx="7864269" cy="830997"/>
          </a:xfrm>
          <a:prstGeom prst="rect">
            <a:avLst/>
          </a:prstGeom>
          <a:noFill/>
        </p:spPr>
        <p:txBody>
          <a:bodyPr wrap="none" rtlCol="0">
            <a:spAutoFit/>
          </a:bodyPr>
          <a:lstStyle/>
          <a:p>
            <a:pPr marL="342900" lvl="0" indent="-342900">
              <a:buFont typeface="Arial" panose="020B0604020202020204" pitchFamily="34" charset="0"/>
              <a:buChar char="•"/>
            </a:pPr>
            <a:r>
              <a:rPr lang="en-CA" sz="2400" dirty="0"/>
              <a:t>Canadians have already developed world-class expertise </a:t>
            </a:r>
          </a:p>
          <a:p>
            <a:pPr lvl="0"/>
            <a:r>
              <a:rPr lang="en-CA" sz="2400" dirty="0"/>
              <a:t> </a:t>
            </a:r>
            <a:r>
              <a:rPr lang="en-CA" sz="2400" dirty="0" smtClean="0"/>
              <a:t>     in </a:t>
            </a:r>
            <a:r>
              <a:rPr lang="en-CA" sz="2400" dirty="0"/>
              <a:t>Arctic engineering </a:t>
            </a:r>
            <a:r>
              <a:rPr lang="en-CA" dirty="0" smtClean="0"/>
              <a:t>(</a:t>
            </a:r>
            <a:r>
              <a:rPr lang="en-CA" dirty="0"/>
              <a:t>and have  applied it both at home and abroad</a:t>
            </a:r>
            <a:r>
              <a:rPr lang="en-CA" dirty="0" smtClean="0"/>
              <a:t>).</a:t>
            </a:r>
            <a:endParaRPr lang="en-CA" dirty="0"/>
          </a:p>
        </p:txBody>
      </p:sp>
      <p:sp>
        <p:nvSpPr>
          <p:cNvPr id="5" name="TextBox 4"/>
          <p:cNvSpPr txBox="1"/>
          <p:nvPr/>
        </p:nvSpPr>
        <p:spPr>
          <a:xfrm>
            <a:off x="677981" y="2969078"/>
            <a:ext cx="8294322" cy="1107996"/>
          </a:xfrm>
          <a:prstGeom prst="rect">
            <a:avLst/>
          </a:prstGeom>
          <a:noFill/>
        </p:spPr>
        <p:txBody>
          <a:bodyPr wrap="none" rtlCol="0">
            <a:spAutoFit/>
          </a:bodyPr>
          <a:lstStyle/>
          <a:p>
            <a:pPr marL="342900" lvl="0" indent="-342900">
              <a:buFont typeface="Arial" panose="020B0604020202020204" pitchFamily="34" charset="0"/>
              <a:buChar char="•"/>
            </a:pPr>
            <a:r>
              <a:rPr lang="en-CA" sz="2400" dirty="0"/>
              <a:t>There are future opportunities in developing Arctic resources </a:t>
            </a:r>
            <a:endParaRPr lang="en-CA" sz="2400" dirty="0" smtClean="0"/>
          </a:p>
          <a:p>
            <a:pPr lvl="0"/>
            <a:r>
              <a:rPr lang="en-CA" sz="2400" dirty="0" smtClean="0"/>
              <a:t>      and </a:t>
            </a:r>
            <a:r>
              <a:rPr lang="en-CA" sz="2400" dirty="0"/>
              <a:t>infrastructure which will create value for Canadians </a:t>
            </a:r>
            <a:r>
              <a:rPr lang="en-CA" dirty="0"/>
              <a:t>(as the </a:t>
            </a:r>
            <a:endParaRPr lang="en-CA" dirty="0" smtClean="0"/>
          </a:p>
          <a:p>
            <a:pPr lvl="0"/>
            <a:r>
              <a:rPr lang="en-CA" dirty="0" smtClean="0"/>
              <a:t>       existing  offshore </a:t>
            </a:r>
            <a:r>
              <a:rPr lang="en-CA" dirty="0"/>
              <a:t>oil and gas and mining developments are doing now). </a:t>
            </a:r>
          </a:p>
        </p:txBody>
      </p:sp>
      <p:sp>
        <p:nvSpPr>
          <p:cNvPr id="6" name="TextBox 5"/>
          <p:cNvSpPr txBox="1"/>
          <p:nvPr/>
        </p:nvSpPr>
        <p:spPr>
          <a:xfrm>
            <a:off x="657841" y="4099524"/>
            <a:ext cx="6840760" cy="1200329"/>
          </a:xfrm>
          <a:prstGeom prst="rect">
            <a:avLst/>
          </a:prstGeom>
          <a:noFill/>
        </p:spPr>
        <p:txBody>
          <a:bodyPr wrap="square" rtlCol="0">
            <a:spAutoFit/>
          </a:bodyPr>
          <a:lstStyle/>
          <a:p>
            <a:pPr marL="342900" indent="-342900">
              <a:buFont typeface="Arial" panose="020B0604020202020204" pitchFamily="34" charset="0"/>
              <a:buChar char="•"/>
            </a:pPr>
            <a:r>
              <a:rPr lang="en-CA" sz="2400" dirty="0"/>
              <a:t>There are engineering challenges associated with these future activities. </a:t>
            </a:r>
            <a:r>
              <a:rPr lang="en-CA" dirty="0"/>
              <a:t>(These include climate change). </a:t>
            </a:r>
          </a:p>
          <a:p>
            <a:endParaRPr lang="en-CA" sz="2400" dirty="0"/>
          </a:p>
        </p:txBody>
      </p:sp>
      <p:sp>
        <p:nvSpPr>
          <p:cNvPr id="7" name="TextBox 6"/>
          <p:cNvSpPr txBox="1"/>
          <p:nvPr/>
        </p:nvSpPr>
        <p:spPr>
          <a:xfrm>
            <a:off x="639253" y="5085184"/>
            <a:ext cx="7824193" cy="1384995"/>
          </a:xfrm>
          <a:prstGeom prst="rect">
            <a:avLst/>
          </a:prstGeom>
          <a:noFill/>
        </p:spPr>
        <p:txBody>
          <a:bodyPr wrap="none" rtlCol="0">
            <a:spAutoFit/>
          </a:bodyPr>
          <a:lstStyle/>
          <a:p>
            <a:pPr marL="342900" lvl="0" indent="-342900">
              <a:buFont typeface="Arial" panose="020B0604020202020204" pitchFamily="34" charset="0"/>
              <a:buChar char="•"/>
            </a:pPr>
            <a:r>
              <a:rPr lang="en-CA" sz="2400" dirty="0"/>
              <a:t>Canada can build on its current expertise to address these </a:t>
            </a:r>
            <a:endParaRPr lang="en-CA" sz="2400" dirty="0" smtClean="0"/>
          </a:p>
          <a:p>
            <a:pPr lvl="0"/>
            <a:r>
              <a:rPr lang="en-CA" sz="2400" dirty="0" smtClean="0"/>
              <a:t>     challenges</a:t>
            </a:r>
            <a:r>
              <a:rPr lang="en-CA" sz="2400" dirty="0"/>
              <a:t>. (</a:t>
            </a:r>
            <a:r>
              <a:rPr lang="en-CA" dirty="0"/>
              <a:t>But we also need to enhance it and sustain it through boom </a:t>
            </a:r>
            <a:endParaRPr lang="en-CA" dirty="0" smtClean="0"/>
          </a:p>
          <a:p>
            <a:pPr lvl="0"/>
            <a:r>
              <a:rPr lang="en-CA" dirty="0" smtClean="0"/>
              <a:t>       and </a:t>
            </a:r>
            <a:r>
              <a:rPr lang="en-CA" dirty="0"/>
              <a:t>bust cycles).</a:t>
            </a:r>
          </a:p>
          <a:p>
            <a:endParaRPr lang="en-CA" dirty="0"/>
          </a:p>
        </p:txBody>
      </p:sp>
    </p:spTree>
    <p:extLst>
      <p:ext uri="{BB962C8B-B14F-4D97-AF65-F5344CB8AC3E}">
        <p14:creationId xmlns:p14="http://schemas.microsoft.com/office/powerpoint/2010/main" val="97856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Case histories demonstrating Canadian expertise</a:t>
            </a:r>
            <a:endParaRPr lang="en-CA" dirty="0"/>
          </a:p>
        </p:txBody>
      </p:sp>
      <p:sp>
        <p:nvSpPr>
          <p:cNvPr id="3" name="Content Placeholder 2"/>
          <p:cNvSpPr>
            <a:spLocks noGrp="1"/>
          </p:cNvSpPr>
          <p:nvPr>
            <p:ph sz="half" idx="1"/>
          </p:nvPr>
        </p:nvSpPr>
        <p:spPr/>
        <p:txBody>
          <a:bodyPr>
            <a:normAutofit/>
          </a:bodyPr>
          <a:lstStyle/>
          <a:p>
            <a:r>
              <a:rPr lang="en-CA" dirty="0" smtClean="0"/>
              <a:t>Beaufort Sea</a:t>
            </a:r>
          </a:p>
          <a:p>
            <a:r>
              <a:rPr lang="en-CA" dirty="0" smtClean="0"/>
              <a:t>Arctic Islands</a:t>
            </a:r>
          </a:p>
          <a:p>
            <a:r>
              <a:rPr lang="en-CA" dirty="0" smtClean="0"/>
              <a:t>Grand Banks</a:t>
            </a:r>
          </a:p>
          <a:p>
            <a:r>
              <a:rPr lang="en-CA" dirty="0" smtClean="0"/>
              <a:t>Confederation Bridge</a:t>
            </a:r>
          </a:p>
          <a:p>
            <a:r>
              <a:rPr lang="en-CA" dirty="0" smtClean="0"/>
              <a:t>North Caspian Sea</a:t>
            </a:r>
          </a:p>
          <a:p>
            <a:r>
              <a:rPr lang="en-CA" dirty="0" smtClean="0"/>
              <a:t>Russia/Sakhalin</a:t>
            </a:r>
          </a:p>
          <a:p>
            <a:r>
              <a:rPr lang="en-CA" dirty="0" smtClean="0"/>
              <a:t>Polaris and </a:t>
            </a:r>
            <a:r>
              <a:rPr lang="en-CA" dirty="0" err="1" smtClean="0"/>
              <a:t>Voisey’s</a:t>
            </a:r>
            <a:r>
              <a:rPr lang="en-CA" dirty="0" smtClean="0"/>
              <a:t> Bay</a:t>
            </a:r>
          </a:p>
          <a:p>
            <a:r>
              <a:rPr lang="en-CA" dirty="0" smtClean="0"/>
              <a:t>Arctic Pilot Project</a:t>
            </a:r>
          </a:p>
          <a:p>
            <a:endParaRPr lang="en-CA" dirty="0" smtClean="0"/>
          </a:p>
          <a:p>
            <a:endParaRPr lang="en-CA" dirty="0"/>
          </a:p>
        </p:txBody>
      </p:sp>
      <p:sp>
        <p:nvSpPr>
          <p:cNvPr id="6" name="TextBox 5"/>
          <p:cNvSpPr txBox="1"/>
          <p:nvPr/>
        </p:nvSpPr>
        <p:spPr>
          <a:xfrm>
            <a:off x="755576" y="6237312"/>
            <a:ext cx="7853881" cy="400110"/>
          </a:xfrm>
          <a:prstGeom prst="rect">
            <a:avLst/>
          </a:prstGeom>
          <a:noFill/>
        </p:spPr>
        <p:txBody>
          <a:bodyPr wrap="none" rtlCol="0">
            <a:spAutoFit/>
          </a:bodyPr>
          <a:lstStyle/>
          <a:p>
            <a:r>
              <a:rPr lang="en-CA" sz="2000" dirty="0" smtClean="0">
                <a:solidFill>
                  <a:srgbClr val="00B0F0"/>
                </a:solidFill>
              </a:rPr>
              <a:t>“In almost every art, experience is worth more than precepts” - Quintilian</a:t>
            </a:r>
            <a:endParaRPr lang="en-CA" sz="2000" dirty="0">
              <a:solidFill>
                <a:srgbClr val="00B0F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0368" y="1416219"/>
            <a:ext cx="2131796" cy="149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3555" y="1344717"/>
            <a:ext cx="2236300" cy="149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4727" y="2836648"/>
            <a:ext cx="2231310" cy="167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4420474"/>
            <a:ext cx="2302768" cy="159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2515" y="2908150"/>
            <a:ext cx="2242211" cy="1512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2515" y="4464307"/>
            <a:ext cx="2307050" cy="150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9971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lvl="0">
              <a:spcBef>
                <a:spcPct val="20000"/>
              </a:spcBef>
            </a:pPr>
            <a:r>
              <a:rPr lang="en-CA" dirty="0" smtClean="0"/>
              <a:t>Today’s Situation - industry</a:t>
            </a:r>
            <a:endParaRPr lang="en-CA" dirty="0"/>
          </a:p>
        </p:txBody>
      </p:sp>
      <p:sp>
        <p:nvSpPr>
          <p:cNvPr id="3" name="Content Placeholder 2"/>
          <p:cNvSpPr>
            <a:spLocks noGrp="1"/>
          </p:cNvSpPr>
          <p:nvPr>
            <p:ph idx="1"/>
          </p:nvPr>
        </p:nvSpPr>
        <p:spPr>
          <a:xfrm>
            <a:off x="323528" y="1196752"/>
            <a:ext cx="8229600" cy="4525963"/>
          </a:xfrm>
        </p:spPr>
        <p:txBody>
          <a:bodyPr>
            <a:normAutofit fontScale="92500" lnSpcReduction="20000"/>
          </a:bodyPr>
          <a:lstStyle/>
          <a:p>
            <a:r>
              <a:rPr lang="en-CA" dirty="0" smtClean="0"/>
              <a:t>Many of today’s Canadian Arctic offshore engineers developed their skills in the first phase of Beaufort Sea exploration commencing in about 1970.</a:t>
            </a:r>
          </a:p>
          <a:p>
            <a:r>
              <a:rPr lang="en-CA" dirty="0" smtClean="0"/>
              <a:t>At that time the Canadian oil companies were prominent in pushing the technology envelope.</a:t>
            </a:r>
          </a:p>
          <a:p>
            <a:r>
              <a:rPr lang="en-CA" dirty="0" smtClean="0"/>
              <a:t>Today, with the exception of one, most  International Companies headquarter their Arctic R&amp;D in their home countries (e.g. Houston).</a:t>
            </a:r>
          </a:p>
          <a:p>
            <a:r>
              <a:rPr lang="en-CA" dirty="0" smtClean="0"/>
              <a:t>They do use Canadian expertise – but control it from their HQs</a:t>
            </a:r>
            <a:endParaRPr lang="en-CA" dirty="0"/>
          </a:p>
        </p:txBody>
      </p:sp>
    </p:spTree>
    <p:extLst>
      <p:ext uri="{BB962C8B-B14F-4D97-AF65-F5344CB8AC3E}">
        <p14:creationId xmlns:p14="http://schemas.microsoft.com/office/powerpoint/2010/main" val="7486467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Todays situation – non-industry</a:t>
            </a:r>
            <a:endParaRPr lang="en-CA" dirty="0"/>
          </a:p>
        </p:txBody>
      </p:sp>
      <p:sp>
        <p:nvSpPr>
          <p:cNvPr id="5" name="Content Placeholder 4"/>
          <p:cNvSpPr>
            <a:spLocks noGrp="1"/>
          </p:cNvSpPr>
          <p:nvPr>
            <p:ph idx="1"/>
          </p:nvPr>
        </p:nvSpPr>
        <p:spPr/>
        <p:txBody>
          <a:bodyPr/>
          <a:lstStyle/>
          <a:p>
            <a:r>
              <a:rPr lang="en-CA" dirty="0" smtClean="0"/>
              <a:t>On the other hand, Northern oceans engineering expertise has been maintained and in some cases strengthened within certain Institutes and universities. E.G.</a:t>
            </a:r>
            <a:br>
              <a:rPr lang="en-CA" dirty="0" smtClean="0"/>
            </a:br>
            <a:r>
              <a:rPr lang="en-CA" dirty="0" smtClean="0"/>
              <a:t>- NRC Ottawa</a:t>
            </a:r>
            <a:br>
              <a:rPr lang="en-CA" dirty="0" smtClean="0"/>
            </a:br>
            <a:r>
              <a:rPr lang="en-CA" dirty="0" smtClean="0"/>
              <a:t>- NRC St John’s</a:t>
            </a:r>
            <a:br>
              <a:rPr lang="en-CA" dirty="0" smtClean="0"/>
            </a:br>
            <a:r>
              <a:rPr lang="en-CA" dirty="0" smtClean="0"/>
              <a:t>- C-CORE and CARD (St John’s)</a:t>
            </a:r>
            <a:br>
              <a:rPr lang="en-CA" dirty="0" smtClean="0"/>
            </a:br>
            <a:r>
              <a:rPr lang="en-CA" dirty="0" smtClean="0"/>
              <a:t>- Memorial University (St. John’s)</a:t>
            </a:r>
          </a:p>
        </p:txBody>
      </p:sp>
    </p:spTree>
    <p:extLst>
      <p:ext uri="{BB962C8B-B14F-4D97-AF65-F5344CB8AC3E}">
        <p14:creationId xmlns:p14="http://schemas.microsoft.com/office/powerpoint/2010/main" val="32650800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14637</TotalTime>
  <Words>1838</Words>
  <Application>Microsoft Office PowerPoint</Application>
  <PresentationFormat>On-screen Show (4:3)</PresentationFormat>
  <Paragraphs>201</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"Engineering for Canada's Northern Oceans". </vt:lpstr>
      <vt:lpstr>General study goals</vt:lpstr>
      <vt:lpstr>PowerPoint Presentation</vt:lpstr>
      <vt:lpstr>PowerPoint Presentation</vt:lpstr>
      <vt:lpstr>PowerPoint Presentation</vt:lpstr>
      <vt:lpstr>PowerPoint Presentation</vt:lpstr>
      <vt:lpstr>Case histories demonstrating Canadian expertise</vt:lpstr>
      <vt:lpstr>Today’s Situation - industry</vt:lpstr>
      <vt:lpstr>Todays situation – non-industry</vt:lpstr>
      <vt:lpstr>Today’s Capabilities</vt:lpstr>
      <vt:lpstr>The changing Arctic ice</vt:lpstr>
      <vt:lpstr>PowerPoint Presentation</vt:lpstr>
      <vt:lpstr>PowerPoint Presentation</vt:lpstr>
      <vt:lpstr>PowerPoint Presentation</vt:lpstr>
      <vt:lpstr>Driving mechanisms for less ice </vt:lpstr>
      <vt:lpstr>Effects of increasing temperature on ice thickness</vt:lpstr>
      <vt:lpstr>Export of ice via the transpolar drift stream (through the Fram Strait)</vt:lpstr>
      <vt:lpstr>Effects of trends on design for ice</vt:lpstr>
      <vt:lpstr>CURRENT NORtherN waters SHIPPING ACTIVITY With a comment on climate change Effects </vt:lpstr>
      <vt:lpstr>Recent Eastern Arctic Shipping</vt:lpstr>
      <vt:lpstr>Arctic Destination Shipping</vt:lpstr>
      <vt:lpstr>Trans-Polar Shipping</vt:lpstr>
      <vt:lpstr>SOVereignty</vt:lpstr>
      <vt:lpstr>PowerPoint Presentation</vt:lpstr>
      <vt:lpstr>PowerPoint Presentation</vt:lpstr>
      <vt:lpstr>RCN Arctic Offshore Patrol Vessels</vt:lpstr>
      <vt:lpstr>CONCEPTUAL Visionary projects &amp; programs</vt:lpstr>
      <vt:lpstr>International Arctic  ENGINEERING EXPERIMENTAL Station (IAEES) </vt:lpstr>
      <vt:lpstr>Hans Island – Kennedy Channel Canada - Denmark</vt:lpstr>
      <vt:lpstr>Engineering R&amp;D which might be carried out</vt:lpstr>
      <vt:lpstr>International Arctic Engineering Experimental Station</vt:lpstr>
      <vt:lpstr>arctic  Lng - Clean green fuel for the North</vt:lpstr>
      <vt:lpstr>Arctic LNG</vt:lpstr>
      <vt:lpstr>Concept</vt:lpstr>
      <vt:lpstr>LNG Icebreakers and Floating Plant</vt:lpstr>
      <vt:lpstr>Other “visionary projects”</vt:lpstr>
      <vt:lpstr>PowerPoint Presentation</vt:lpstr>
      <vt:lpstr>Themes in the Northern Oceans study which relate to public policy</vt:lpstr>
      <vt:lpstr>In Closing</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Croasdale</dc:creator>
  <cp:lastModifiedBy>Croasdale</cp:lastModifiedBy>
  <cp:revision>93</cp:revision>
  <dcterms:created xsi:type="dcterms:W3CDTF">2015-02-12T18:24:55Z</dcterms:created>
  <dcterms:modified xsi:type="dcterms:W3CDTF">2015-06-02T03:03:25Z</dcterms:modified>
</cp:coreProperties>
</file>