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24.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25.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35"/>
  </p:notesMasterIdLst>
  <p:handoutMasterIdLst>
    <p:handoutMasterId r:id="rId36"/>
  </p:handoutMasterIdLst>
  <p:sldIdLst>
    <p:sldId id="256" r:id="rId2"/>
    <p:sldId id="439" r:id="rId3"/>
    <p:sldId id="410" r:id="rId4"/>
    <p:sldId id="411" r:id="rId5"/>
    <p:sldId id="413" r:id="rId6"/>
    <p:sldId id="465" r:id="rId7"/>
    <p:sldId id="414" r:id="rId8"/>
    <p:sldId id="415" r:id="rId9"/>
    <p:sldId id="416" r:id="rId10"/>
    <p:sldId id="417" r:id="rId11"/>
    <p:sldId id="418" r:id="rId12"/>
    <p:sldId id="419" r:id="rId13"/>
    <p:sldId id="466" r:id="rId14"/>
    <p:sldId id="423" r:id="rId15"/>
    <p:sldId id="424" r:id="rId16"/>
    <p:sldId id="421" r:id="rId17"/>
    <p:sldId id="422" r:id="rId18"/>
    <p:sldId id="440" r:id="rId19"/>
    <p:sldId id="425" r:id="rId20"/>
    <p:sldId id="426" r:id="rId21"/>
    <p:sldId id="427" r:id="rId22"/>
    <p:sldId id="468" r:id="rId23"/>
    <p:sldId id="469" r:id="rId24"/>
    <p:sldId id="470" r:id="rId25"/>
    <p:sldId id="412" r:id="rId26"/>
    <p:sldId id="428" r:id="rId27"/>
    <p:sldId id="442" r:id="rId28"/>
    <p:sldId id="431" r:id="rId29"/>
    <p:sldId id="451" r:id="rId30"/>
    <p:sldId id="467" r:id="rId31"/>
    <p:sldId id="445" r:id="rId32"/>
    <p:sldId id="437" r:id="rId33"/>
    <p:sldId id="258" r:id="rId34"/>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sults" id="{96377F50-E7F5-4B63-ADE9-27A7F6700E21}">
          <p14:sldIdLst>
            <p14:sldId id="256"/>
            <p14:sldId id="439"/>
            <p14:sldId id="410"/>
            <p14:sldId id="411"/>
            <p14:sldId id="413"/>
            <p14:sldId id="465"/>
            <p14:sldId id="414"/>
            <p14:sldId id="415"/>
            <p14:sldId id="416"/>
            <p14:sldId id="417"/>
            <p14:sldId id="418"/>
            <p14:sldId id="419"/>
            <p14:sldId id="466"/>
            <p14:sldId id="423"/>
            <p14:sldId id="424"/>
            <p14:sldId id="421"/>
            <p14:sldId id="422"/>
            <p14:sldId id="440"/>
            <p14:sldId id="425"/>
            <p14:sldId id="426"/>
            <p14:sldId id="427"/>
            <p14:sldId id="468"/>
            <p14:sldId id="469"/>
            <p14:sldId id="470"/>
            <p14:sldId id="412"/>
            <p14:sldId id="428"/>
            <p14:sldId id="442"/>
            <p14:sldId id="431"/>
            <p14:sldId id="451"/>
            <p14:sldId id="467"/>
            <p14:sldId id="445"/>
            <p14:sldId id="437"/>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86"/>
    <a:srgbClr val="EE4B59"/>
    <a:srgbClr val="CD424E"/>
    <a:srgbClr val="000000"/>
    <a:srgbClr val="FFB6AC"/>
    <a:srgbClr val="FF7976"/>
    <a:srgbClr val="FA5360"/>
    <a:srgbClr val="F1F1F1"/>
    <a:srgbClr val="40CCE8"/>
    <a:srgbClr val="2BC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88365" autoAdjust="0"/>
  </p:normalViewPr>
  <p:slideViewPr>
    <p:cSldViewPr>
      <p:cViewPr varScale="1">
        <p:scale>
          <a:sx n="74" d="100"/>
          <a:sy n="74" d="100"/>
        </p:scale>
        <p:origin x="1714" y="67"/>
      </p:cViewPr>
      <p:guideLst>
        <p:guide orient="horz" pos="2160"/>
        <p:guide pos="2880"/>
      </p:guideLst>
    </p:cSldViewPr>
  </p:slideViewPr>
  <p:outlineViewPr>
    <p:cViewPr>
      <p:scale>
        <a:sx n="33" d="100"/>
        <a:sy n="33" d="100"/>
      </p:scale>
      <p:origin x="0" y="17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Erik:Downloads:Results_Report_S8_July17th.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Macintosh%20HD:Users:Erik:Desktop:SCEN_123_b.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Erik:Desktop:SCEN_123_b.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athleen\Dropbox\_Projets%20en%20cours\MDDELCC-Ciraig\Livrable%201\Results_160105.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Erik:Dropbox:ESMIA%20shared:ERIK:TEFP:1.%20Results%20Reports:May%20update:SCEN_123_a.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Erik:Desktop:SCEN_123_b.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Erik:Downloads:SCEN_123_c.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Erik:Dropbox:ESMIA%20shared:ERIK:TEFP:1.%20Results%20Reports:May%20update:SCEN_123_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CA" dirty="0">
                <a:latin typeface="+mj-lt"/>
              </a:rPr>
              <a:t>Population </a:t>
            </a:r>
          </a:p>
        </c:rich>
      </c:tx>
      <c:layout/>
      <c:overlay val="0"/>
    </c:title>
    <c:autoTitleDeleted val="0"/>
    <c:plotArea>
      <c:layout/>
      <c:lineChart>
        <c:grouping val="standard"/>
        <c:varyColors val="0"/>
        <c:ser>
          <c:idx val="0"/>
          <c:order val="0"/>
          <c:tx>
            <c:strRef>
              <c:f>'[EF CanESS Pop GDP and GO DataAndGraphs.xlsx]Population'!$B$4</c:f>
              <c:strCache>
                <c:ptCount val="1"/>
                <c:pt idx="0">
                  <c:v>Canada</c:v>
                </c:pt>
              </c:strCache>
            </c:strRef>
          </c:tx>
          <c:marker>
            <c:symbol val="none"/>
          </c:marker>
          <c:cat>
            <c:numRef>
              <c:f>'[EF CanESS Pop GDP and GO DataAndGraphs.xlsx]Population'!$AI$3:$BW$3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'[EF CanESS Pop GDP and GO DataAndGraphs.xlsx]Population'!$AI$4:$BW$4</c:f>
              <c:numCache>
                <c:formatCode>0.00E+00</c:formatCode>
                <c:ptCount val="41"/>
                <c:pt idx="0">
                  <c:v>34126180</c:v>
                </c:pt>
                <c:pt idx="1">
                  <c:v>34483980</c:v>
                </c:pt>
                <c:pt idx="2">
                  <c:v>34880490</c:v>
                </c:pt>
                <c:pt idx="3">
                  <c:v>35213080</c:v>
                </c:pt>
                <c:pt idx="4">
                  <c:v>35614400</c:v>
                </c:pt>
                <c:pt idx="5">
                  <c:v>36016430</c:v>
                </c:pt>
                <c:pt idx="6">
                  <c:v>36418870</c:v>
                </c:pt>
                <c:pt idx="7">
                  <c:v>36821310</c:v>
                </c:pt>
                <c:pt idx="8">
                  <c:v>37223220</c:v>
                </c:pt>
                <c:pt idx="9">
                  <c:v>37623910</c:v>
                </c:pt>
                <c:pt idx="10">
                  <c:v>38023040</c:v>
                </c:pt>
                <c:pt idx="11">
                  <c:v>38420000</c:v>
                </c:pt>
                <c:pt idx="12">
                  <c:v>38814180</c:v>
                </c:pt>
                <c:pt idx="13">
                  <c:v>39205090</c:v>
                </c:pt>
                <c:pt idx="14">
                  <c:v>39592160</c:v>
                </c:pt>
                <c:pt idx="15">
                  <c:v>39974660</c:v>
                </c:pt>
                <c:pt idx="16">
                  <c:v>40351740</c:v>
                </c:pt>
                <c:pt idx="17">
                  <c:v>40723060</c:v>
                </c:pt>
                <c:pt idx="18">
                  <c:v>41088620</c:v>
                </c:pt>
                <c:pt idx="19">
                  <c:v>41448430</c:v>
                </c:pt>
                <c:pt idx="20">
                  <c:v>41802330</c:v>
                </c:pt>
                <c:pt idx="21">
                  <c:v>42150210</c:v>
                </c:pt>
                <c:pt idx="22">
                  <c:v>42492180</c:v>
                </c:pt>
                <c:pt idx="23">
                  <c:v>42828970</c:v>
                </c:pt>
                <c:pt idx="24">
                  <c:v>43161200</c:v>
                </c:pt>
                <c:pt idx="25">
                  <c:v>43489430</c:v>
                </c:pt>
                <c:pt idx="26">
                  <c:v>43813500</c:v>
                </c:pt>
                <c:pt idx="27">
                  <c:v>44133580</c:v>
                </c:pt>
                <c:pt idx="28">
                  <c:v>44450000</c:v>
                </c:pt>
                <c:pt idx="29">
                  <c:v>44763160</c:v>
                </c:pt>
                <c:pt idx="30">
                  <c:v>45073310</c:v>
                </c:pt>
                <c:pt idx="31">
                  <c:v>45380480</c:v>
                </c:pt>
                <c:pt idx="32">
                  <c:v>45684720</c:v>
                </c:pt>
                <c:pt idx="33">
                  <c:v>45986000</c:v>
                </c:pt>
                <c:pt idx="34">
                  <c:v>46284320</c:v>
                </c:pt>
                <c:pt idx="35">
                  <c:v>46579710</c:v>
                </c:pt>
                <c:pt idx="36">
                  <c:v>46872320</c:v>
                </c:pt>
                <c:pt idx="37">
                  <c:v>47162430</c:v>
                </c:pt>
                <c:pt idx="38">
                  <c:v>47450230</c:v>
                </c:pt>
                <c:pt idx="39">
                  <c:v>47735940</c:v>
                </c:pt>
                <c:pt idx="40">
                  <c:v>48019920</c:v>
                </c:pt>
              </c:numCache>
            </c:numRef>
          </c:val>
          <c:smooth val="0"/>
        </c:ser>
        <c:dLbls>
          <c:showLegendKey val="0"/>
          <c:showVal val="0"/>
          <c:showCatName val="0"/>
          <c:showSerName val="0"/>
          <c:showPercent val="0"/>
          <c:showBubbleSize val="0"/>
        </c:dLbls>
        <c:smooth val="0"/>
        <c:axId val="390595728"/>
        <c:axId val="389182648"/>
      </c:lineChart>
      <c:catAx>
        <c:axId val="390595728"/>
        <c:scaling>
          <c:orientation val="minMax"/>
        </c:scaling>
        <c:delete val="0"/>
        <c:axPos val="b"/>
        <c:numFmt formatCode="General" sourceLinked="1"/>
        <c:majorTickMark val="out"/>
        <c:minorTickMark val="none"/>
        <c:tickLblPos val="nextTo"/>
        <c:crossAx val="389182648"/>
        <c:crosses val="autoZero"/>
        <c:auto val="1"/>
        <c:lblAlgn val="ctr"/>
        <c:lblOffset val="100"/>
        <c:noMultiLvlLbl val="0"/>
      </c:catAx>
      <c:valAx>
        <c:axId val="389182648"/>
        <c:scaling>
          <c:orientation val="minMax"/>
          <c:min val="25000000"/>
        </c:scaling>
        <c:delete val="0"/>
        <c:axPos val="l"/>
        <c:majorGridlines/>
        <c:numFmt formatCode="#,##0" sourceLinked="0"/>
        <c:majorTickMark val="out"/>
        <c:minorTickMark val="none"/>
        <c:tickLblPos val="nextTo"/>
        <c:crossAx val="390595728"/>
        <c:crosses val="autoZero"/>
        <c:crossBetween val="between"/>
      </c:valAx>
      <c:spPr>
        <a:noFill/>
        <a:ln w="25400">
          <a:noFill/>
        </a:ln>
      </c:spPr>
    </c:plotArea>
    <c:plotVisOnly val="1"/>
    <c:dispBlanksAs val="gap"/>
    <c:showDLblsOverMax val="0"/>
  </c:chart>
  <c:txPr>
    <a:bodyPr/>
    <a:lstStyle/>
    <a:p>
      <a:pPr>
        <a:defRPr sz="1400" b="0">
          <a:latin typeface="+mn-lt"/>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Transport!$S$176</c:f>
              <c:strCache>
                <c:ptCount val="1"/>
                <c:pt idx="0">
                  <c:v>Aviation fuels</c:v>
                </c:pt>
              </c:strCache>
            </c:strRef>
          </c:tx>
          <c:spPr>
            <a:solidFill>
              <a:schemeClr val="accent2">
                <a:lumMod val="50000"/>
              </a:schemeClr>
            </a:solidFill>
          </c:spPr>
          <c:invertIfNegative val="0"/>
          <c:cat>
            <c:multiLvlStrRef>
              <c:f>Transport!$T$174:$AL$175</c:f>
              <c:multiLvlStrCache>
                <c:ptCount val="19"/>
                <c:lvl>
                  <c:pt idx="0">
                    <c:v>S1</c:v>
                  </c:pt>
                  <c:pt idx="2">
                    <c:v>S1</c:v>
                  </c:pt>
                  <c:pt idx="3">
                    <c:v>S3R30</c:v>
                  </c:pt>
                  <c:pt idx="4">
                    <c:v>S3R60</c:v>
                  </c:pt>
                  <c:pt idx="5">
                    <c:v>S5R60</c:v>
                  </c:pt>
                  <c:pt idx="6">
                    <c:v>S8R60</c:v>
                  </c:pt>
                  <c:pt idx="8">
                    <c:v>S1</c:v>
                  </c:pt>
                  <c:pt idx="9">
                    <c:v>S3R30</c:v>
                  </c:pt>
                  <c:pt idx="10">
                    <c:v>S3R60</c:v>
                  </c:pt>
                  <c:pt idx="11">
                    <c:v>S5R60</c:v>
                  </c:pt>
                  <c:pt idx="12">
                    <c:v>S8R60</c:v>
                  </c:pt>
                  <c:pt idx="14">
                    <c:v>S1</c:v>
                  </c:pt>
                  <c:pt idx="15">
                    <c:v>S3R30</c:v>
                  </c:pt>
                  <c:pt idx="16">
                    <c:v>S3R60</c:v>
                  </c:pt>
                  <c:pt idx="17">
                    <c:v>S5R60</c:v>
                  </c:pt>
                  <c:pt idx="18">
                    <c:v>S8R60</c:v>
                  </c:pt>
                </c:lvl>
                <c:lvl>
                  <c:pt idx="0">
                    <c:v>2013</c:v>
                  </c:pt>
                  <c:pt idx="2">
                    <c:v>2020</c:v>
                  </c:pt>
                  <c:pt idx="7">
                    <c:v> </c:v>
                  </c:pt>
                  <c:pt idx="8">
                    <c:v>2035</c:v>
                  </c:pt>
                  <c:pt idx="13">
                    <c:v> </c:v>
                  </c:pt>
                  <c:pt idx="14">
                    <c:v>2050</c:v>
                  </c:pt>
                </c:lvl>
              </c:multiLvlStrCache>
            </c:multiLvlStrRef>
          </c:cat>
          <c:val>
            <c:numRef>
              <c:f>Transport!$T$176:$AL$176</c:f>
              <c:numCache>
                <c:formatCode>General</c:formatCode>
                <c:ptCount val="19"/>
                <c:pt idx="0">
                  <c:v>212.2300591105097</c:v>
                </c:pt>
                <c:pt idx="2">
                  <c:v>225.84969045052051</c:v>
                </c:pt>
                <c:pt idx="3">
                  <c:v>195.6085290205549</c:v>
                </c:pt>
                <c:pt idx="4">
                  <c:v>182.099851927636</c:v>
                </c:pt>
                <c:pt idx="5">
                  <c:v>181.9679418999194</c:v>
                </c:pt>
                <c:pt idx="6">
                  <c:v>186.16922424491079</c:v>
                </c:pt>
                <c:pt idx="8">
                  <c:v>227.81580994080551</c:v>
                </c:pt>
                <c:pt idx="9">
                  <c:v>194.89985734488729</c:v>
                </c:pt>
                <c:pt idx="10">
                  <c:v>194.59351978134839</c:v>
                </c:pt>
                <c:pt idx="11">
                  <c:v>194.59351978134839</c:v>
                </c:pt>
                <c:pt idx="12">
                  <c:v>165.39824299107971</c:v>
                </c:pt>
                <c:pt idx="14">
                  <c:v>229.33717438578</c:v>
                </c:pt>
                <c:pt idx="15">
                  <c:v>224.5619143635011</c:v>
                </c:pt>
                <c:pt idx="16">
                  <c:v>224.5619143635011</c:v>
                </c:pt>
                <c:pt idx="17">
                  <c:v>224.5619143635011</c:v>
                </c:pt>
                <c:pt idx="18">
                  <c:v>177.55528184768681</c:v>
                </c:pt>
              </c:numCache>
            </c:numRef>
          </c:val>
        </c:ser>
        <c:ser>
          <c:idx val="1"/>
          <c:order val="1"/>
          <c:tx>
            <c:strRef>
              <c:f>Transport!$S$177</c:f>
              <c:strCache>
                <c:ptCount val="1"/>
                <c:pt idx="0">
                  <c:v>Gasoline</c:v>
                </c:pt>
              </c:strCache>
            </c:strRef>
          </c:tx>
          <c:spPr>
            <a:solidFill>
              <a:schemeClr val="accent2">
                <a:lumMod val="75000"/>
              </a:schemeClr>
            </a:solidFill>
          </c:spPr>
          <c:invertIfNegative val="0"/>
          <c:cat>
            <c:multiLvlStrRef>
              <c:f>Transport!$T$174:$AL$175</c:f>
              <c:multiLvlStrCache>
                <c:ptCount val="19"/>
                <c:lvl>
                  <c:pt idx="0">
                    <c:v>S1</c:v>
                  </c:pt>
                  <c:pt idx="2">
                    <c:v>S1</c:v>
                  </c:pt>
                  <c:pt idx="3">
                    <c:v>S3R30</c:v>
                  </c:pt>
                  <c:pt idx="4">
                    <c:v>S3R60</c:v>
                  </c:pt>
                  <c:pt idx="5">
                    <c:v>S5R60</c:v>
                  </c:pt>
                  <c:pt idx="6">
                    <c:v>S8R60</c:v>
                  </c:pt>
                  <c:pt idx="8">
                    <c:v>S1</c:v>
                  </c:pt>
                  <c:pt idx="9">
                    <c:v>S3R30</c:v>
                  </c:pt>
                  <c:pt idx="10">
                    <c:v>S3R60</c:v>
                  </c:pt>
                  <c:pt idx="11">
                    <c:v>S5R60</c:v>
                  </c:pt>
                  <c:pt idx="12">
                    <c:v>S8R60</c:v>
                  </c:pt>
                  <c:pt idx="14">
                    <c:v>S1</c:v>
                  </c:pt>
                  <c:pt idx="15">
                    <c:v>S3R30</c:v>
                  </c:pt>
                  <c:pt idx="16">
                    <c:v>S3R60</c:v>
                  </c:pt>
                  <c:pt idx="17">
                    <c:v>S5R60</c:v>
                  </c:pt>
                  <c:pt idx="18">
                    <c:v>S8R60</c:v>
                  </c:pt>
                </c:lvl>
                <c:lvl>
                  <c:pt idx="0">
                    <c:v>2013</c:v>
                  </c:pt>
                  <c:pt idx="2">
                    <c:v>2020</c:v>
                  </c:pt>
                  <c:pt idx="7">
                    <c:v> </c:v>
                  </c:pt>
                  <c:pt idx="8">
                    <c:v>2035</c:v>
                  </c:pt>
                  <c:pt idx="13">
                    <c:v> </c:v>
                  </c:pt>
                  <c:pt idx="14">
                    <c:v>2050</c:v>
                  </c:pt>
                </c:lvl>
              </c:multiLvlStrCache>
            </c:multiLvlStrRef>
          </c:cat>
          <c:val>
            <c:numRef>
              <c:f>Transport!$T$177:$AL$177</c:f>
              <c:numCache>
                <c:formatCode>General</c:formatCode>
                <c:ptCount val="19"/>
                <c:pt idx="0">
                  <c:v>1415.7571204535759</c:v>
                </c:pt>
                <c:pt idx="2">
                  <c:v>1376.460766753017</c:v>
                </c:pt>
                <c:pt idx="3">
                  <c:v>1364.861096171895</c:v>
                </c:pt>
                <c:pt idx="4">
                  <c:v>1288.0548685461249</c:v>
                </c:pt>
                <c:pt idx="5">
                  <c:v>1324.016816338491</c:v>
                </c:pt>
                <c:pt idx="6">
                  <c:v>1159.10198417428</c:v>
                </c:pt>
                <c:pt idx="8">
                  <c:v>1265.7007900294891</c:v>
                </c:pt>
                <c:pt idx="9">
                  <c:v>924.16680224754373</c:v>
                </c:pt>
                <c:pt idx="10">
                  <c:v>555.05104126065362</c:v>
                </c:pt>
                <c:pt idx="11">
                  <c:v>541.9230407461373</c:v>
                </c:pt>
                <c:pt idx="12">
                  <c:v>539.61269217705899</c:v>
                </c:pt>
                <c:pt idx="14">
                  <c:v>1323.5880541570721</c:v>
                </c:pt>
                <c:pt idx="15">
                  <c:v>653.92472893533431</c:v>
                </c:pt>
                <c:pt idx="16">
                  <c:v>323.13130377043171</c:v>
                </c:pt>
                <c:pt idx="17">
                  <c:v>220.3528945989363</c:v>
                </c:pt>
                <c:pt idx="18">
                  <c:v>252.99660844218241</c:v>
                </c:pt>
              </c:numCache>
            </c:numRef>
          </c:val>
        </c:ser>
        <c:ser>
          <c:idx val="2"/>
          <c:order val="2"/>
          <c:tx>
            <c:strRef>
              <c:f>Transport!$S$178</c:f>
              <c:strCache>
                <c:ptCount val="1"/>
                <c:pt idx="0">
                  <c:v>Diesel</c:v>
                </c:pt>
              </c:strCache>
            </c:strRef>
          </c:tx>
          <c:spPr>
            <a:solidFill>
              <a:schemeClr val="accent2">
                <a:lumMod val="60000"/>
                <a:lumOff val="40000"/>
              </a:schemeClr>
            </a:solidFill>
          </c:spPr>
          <c:invertIfNegative val="0"/>
          <c:cat>
            <c:multiLvlStrRef>
              <c:f>Transport!$T$174:$AL$175</c:f>
              <c:multiLvlStrCache>
                <c:ptCount val="19"/>
                <c:lvl>
                  <c:pt idx="0">
                    <c:v>S1</c:v>
                  </c:pt>
                  <c:pt idx="2">
                    <c:v>S1</c:v>
                  </c:pt>
                  <c:pt idx="3">
                    <c:v>S3R30</c:v>
                  </c:pt>
                  <c:pt idx="4">
                    <c:v>S3R60</c:v>
                  </c:pt>
                  <c:pt idx="5">
                    <c:v>S5R60</c:v>
                  </c:pt>
                  <c:pt idx="6">
                    <c:v>S8R60</c:v>
                  </c:pt>
                  <c:pt idx="8">
                    <c:v>S1</c:v>
                  </c:pt>
                  <c:pt idx="9">
                    <c:v>S3R30</c:v>
                  </c:pt>
                  <c:pt idx="10">
                    <c:v>S3R60</c:v>
                  </c:pt>
                  <c:pt idx="11">
                    <c:v>S5R60</c:v>
                  </c:pt>
                  <c:pt idx="12">
                    <c:v>S8R60</c:v>
                  </c:pt>
                  <c:pt idx="14">
                    <c:v>S1</c:v>
                  </c:pt>
                  <c:pt idx="15">
                    <c:v>S3R30</c:v>
                  </c:pt>
                  <c:pt idx="16">
                    <c:v>S3R60</c:v>
                  </c:pt>
                  <c:pt idx="17">
                    <c:v>S5R60</c:v>
                  </c:pt>
                  <c:pt idx="18">
                    <c:v>S8R60</c:v>
                  </c:pt>
                </c:lvl>
                <c:lvl>
                  <c:pt idx="0">
                    <c:v>2013</c:v>
                  </c:pt>
                  <c:pt idx="2">
                    <c:v>2020</c:v>
                  </c:pt>
                  <c:pt idx="7">
                    <c:v> </c:v>
                  </c:pt>
                  <c:pt idx="8">
                    <c:v>2035</c:v>
                  </c:pt>
                  <c:pt idx="13">
                    <c:v> </c:v>
                  </c:pt>
                  <c:pt idx="14">
                    <c:v>2050</c:v>
                  </c:pt>
                </c:lvl>
              </c:multiLvlStrCache>
            </c:multiLvlStrRef>
          </c:cat>
          <c:val>
            <c:numRef>
              <c:f>Transport!$T$178:$AL$178</c:f>
              <c:numCache>
                <c:formatCode>General</c:formatCode>
                <c:ptCount val="19"/>
                <c:pt idx="0">
                  <c:v>781.18649864835027</c:v>
                </c:pt>
                <c:pt idx="2">
                  <c:v>1001.233673498535</c:v>
                </c:pt>
                <c:pt idx="3">
                  <c:v>922.68863491204877</c:v>
                </c:pt>
                <c:pt idx="4">
                  <c:v>865.9034200834999</c:v>
                </c:pt>
                <c:pt idx="5">
                  <c:v>865.87808953563297</c:v>
                </c:pt>
                <c:pt idx="6">
                  <c:v>918.92988677313167</c:v>
                </c:pt>
                <c:pt idx="8">
                  <c:v>1486.3244765818449</c:v>
                </c:pt>
                <c:pt idx="9">
                  <c:v>1044.805956797923</c:v>
                </c:pt>
                <c:pt idx="10">
                  <c:v>849.24841065377177</c:v>
                </c:pt>
                <c:pt idx="11">
                  <c:v>828.65550047009015</c:v>
                </c:pt>
                <c:pt idx="12">
                  <c:v>955.41224316242392</c:v>
                </c:pt>
                <c:pt idx="14">
                  <c:v>1835.9412434044741</c:v>
                </c:pt>
                <c:pt idx="15">
                  <c:v>1085.805308403513</c:v>
                </c:pt>
                <c:pt idx="16">
                  <c:v>103.6993653571699</c:v>
                </c:pt>
                <c:pt idx="17">
                  <c:v>282.96109603698687</c:v>
                </c:pt>
                <c:pt idx="18">
                  <c:v>597.81067216230736</c:v>
                </c:pt>
              </c:numCache>
            </c:numRef>
          </c:val>
        </c:ser>
        <c:ser>
          <c:idx val="3"/>
          <c:order val="3"/>
          <c:tx>
            <c:strRef>
              <c:f>Transport!$S$179</c:f>
              <c:strCache>
                <c:ptCount val="1"/>
                <c:pt idx="0">
                  <c:v>Heavy fuel oil</c:v>
                </c:pt>
              </c:strCache>
            </c:strRef>
          </c:tx>
          <c:spPr>
            <a:solidFill>
              <a:schemeClr val="accent2">
                <a:lumMod val="20000"/>
                <a:lumOff val="80000"/>
              </a:schemeClr>
            </a:solidFill>
          </c:spPr>
          <c:invertIfNegative val="0"/>
          <c:cat>
            <c:multiLvlStrRef>
              <c:f>Transport!$T$174:$AL$175</c:f>
              <c:multiLvlStrCache>
                <c:ptCount val="19"/>
                <c:lvl>
                  <c:pt idx="0">
                    <c:v>S1</c:v>
                  </c:pt>
                  <c:pt idx="2">
                    <c:v>S1</c:v>
                  </c:pt>
                  <c:pt idx="3">
                    <c:v>S3R30</c:v>
                  </c:pt>
                  <c:pt idx="4">
                    <c:v>S3R60</c:v>
                  </c:pt>
                  <c:pt idx="5">
                    <c:v>S5R60</c:v>
                  </c:pt>
                  <c:pt idx="6">
                    <c:v>S8R60</c:v>
                  </c:pt>
                  <c:pt idx="8">
                    <c:v>S1</c:v>
                  </c:pt>
                  <c:pt idx="9">
                    <c:v>S3R30</c:v>
                  </c:pt>
                  <c:pt idx="10">
                    <c:v>S3R60</c:v>
                  </c:pt>
                  <c:pt idx="11">
                    <c:v>S5R60</c:v>
                  </c:pt>
                  <c:pt idx="12">
                    <c:v>S8R60</c:v>
                  </c:pt>
                  <c:pt idx="14">
                    <c:v>S1</c:v>
                  </c:pt>
                  <c:pt idx="15">
                    <c:v>S3R30</c:v>
                  </c:pt>
                  <c:pt idx="16">
                    <c:v>S3R60</c:v>
                  </c:pt>
                  <c:pt idx="17">
                    <c:v>S5R60</c:v>
                  </c:pt>
                  <c:pt idx="18">
                    <c:v>S8R60</c:v>
                  </c:pt>
                </c:lvl>
                <c:lvl>
                  <c:pt idx="0">
                    <c:v>2013</c:v>
                  </c:pt>
                  <c:pt idx="2">
                    <c:v>2020</c:v>
                  </c:pt>
                  <c:pt idx="7">
                    <c:v> </c:v>
                  </c:pt>
                  <c:pt idx="8">
                    <c:v>2035</c:v>
                  </c:pt>
                  <c:pt idx="13">
                    <c:v> </c:v>
                  </c:pt>
                  <c:pt idx="14">
                    <c:v>2050</c:v>
                  </c:pt>
                </c:lvl>
              </c:multiLvlStrCache>
            </c:multiLvlStrRef>
          </c:cat>
          <c:val>
            <c:numRef>
              <c:f>Transport!$T$179:$AL$179</c:f>
              <c:numCache>
                <c:formatCode>General</c:formatCode>
                <c:ptCount val="19"/>
                <c:pt idx="0">
                  <c:v>58.552576961247297</c:v>
                </c:pt>
                <c:pt idx="2">
                  <c:v>71.326591440917795</c:v>
                </c:pt>
                <c:pt idx="3">
                  <c:v>71.326591440917795</c:v>
                </c:pt>
                <c:pt idx="4">
                  <c:v>66.138575946413596</c:v>
                </c:pt>
                <c:pt idx="5">
                  <c:v>61.054370999523201</c:v>
                </c:pt>
                <c:pt idx="6">
                  <c:v>71.326591440917795</c:v>
                </c:pt>
                <c:pt idx="8">
                  <c:v>91.106835912722801</c:v>
                </c:pt>
                <c:pt idx="9">
                  <c:v>72.576064100868294</c:v>
                </c:pt>
                <c:pt idx="10">
                  <c:v>60.757038398734302</c:v>
                </c:pt>
                <c:pt idx="11">
                  <c:v>38.4087123103591</c:v>
                </c:pt>
                <c:pt idx="12">
                  <c:v>51.638946601957201</c:v>
                </c:pt>
                <c:pt idx="14">
                  <c:v>120.299809830218</c:v>
                </c:pt>
                <c:pt idx="15">
                  <c:v>56.4257554491628</c:v>
                </c:pt>
                <c:pt idx="16">
                  <c:v>56.4257554491628</c:v>
                </c:pt>
                <c:pt idx="17">
                  <c:v>37.821418914335801</c:v>
                </c:pt>
                <c:pt idx="18">
                  <c:v>37.821418914335801</c:v>
                </c:pt>
              </c:numCache>
            </c:numRef>
          </c:val>
        </c:ser>
        <c:ser>
          <c:idx val="4"/>
          <c:order val="4"/>
          <c:tx>
            <c:strRef>
              <c:f>Transport!$S$180</c:f>
              <c:strCache>
                <c:ptCount val="1"/>
                <c:pt idx="0">
                  <c:v>Natural gas &amp; NGL</c:v>
                </c:pt>
              </c:strCache>
            </c:strRef>
          </c:tx>
          <c:spPr>
            <a:solidFill>
              <a:schemeClr val="bg2">
                <a:lumMod val="50000"/>
              </a:schemeClr>
            </a:solidFill>
          </c:spPr>
          <c:invertIfNegative val="0"/>
          <c:cat>
            <c:multiLvlStrRef>
              <c:f>Transport!$T$174:$AL$175</c:f>
              <c:multiLvlStrCache>
                <c:ptCount val="19"/>
                <c:lvl>
                  <c:pt idx="0">
                    <c:v>S1</c:v>
                  </c:pt>
                  <c:pt idx="2">
                    <c:v>S1</c:v>
                  </c:pt>
                  <c:pt idx="3">
                    <c:v>S3R30</c:v>
                  </c:pt>
                  <c:pt idx="4">
                    <c:v>S3R60</c:v>
                  </c:pt>
                  <c:pt idx="5">
                    <c:v>S5R60</c:v>
                  </c:pt>
                  <c:pt idx="6">
                    <c:v>S8R60</c:v>
                  </c:pt>
                  <c:pt idx="8">
                    <c:v>S1</c:v>
                  </c:pt>
                  <c:pt idx="9">
                    <c:v>S3R30</c:v>
                  </c:pt>
                  <c:pt idx="10">
                    <c:v>S3R60</c:v>
                  </c:pt>
                  <c:pt idx="11">
                    <c:v>S5R60</c:v>
                  </c:pt>
                  <c:pt idx="12">
                    <c:v>S8R60</c:v>
                  </c:pt>
                  <c:pt idx="14">
                    <c:v>S1</c:v>
                  </c:pt>
                  <c:pt idx="15">
                    <c:v>S3R30</c:v>
                  </c:pt>
                  <c:pt idx="16">
                    <c:v>S3R60</c:v>
                  </c:pt>
                  <c:pt idx="17">
                    <c:v>S5R60</c:v>
                  </c:pt>
                  <c:pt idx="18">
                    <c:v>S8R60</c:v>
                  </c:pt>
                </c:lvl>
                <c:lvl>
                  <c:pt idx="0">
                    <c:v>2013</c:v>
                  </c:pt>
                  <c:pt idx="2">
                    <c:v>2020</c:v>
                  </c:pt>
                  <c:pt idx="7">
                    <c:v> </c:v>
                  </c:pt>
                  <c:pt idx="8">
                    <c:v>2035</c:v>
                  </c:pt>
                  <c:pt idx="13">
                    <c:v> </c:v>
                  </c:pt>
                  <c:pt idx="14">
                    <c:v>2050</c:v>
                  </c:pt>
                </c:lvl>
              </c:multiLvlStrCache>
            </c:multiLvlStrRef>
          </c:cat>
          <c:val>
            <c:numRef>
              <c:f>Transport!$T$180:$AL$180</c:f>
              <c:numCache>
                <c:formatCode>General</c:formatCode>
                <c:ptCount val="19"/>
                <c:pt idx="0">
                  <c:v>12.74606394435436</c:v>
                </c:pt>
                <c:pt idx="2">
                  <c:v>9.2183497839662465</c:v>
                </c:pt>
                <c:pt idx="3">
                  <c:v>11.54969200856881</c:v>
                </c:pt>
                <c:pt idx="4">
                  <c:v>9.4728471546842865</c:v>
                </c:pt>
                <c:pt idx="5">
                  <c:v>9.4697750434012455</c:v>
                </c:pt>
                <c:pt idx="6">
                  <c:v>12.22566331767101</c:v>
                </c:pt>
                <c:pt idx="8">
                  <c:v>13.64076164437942</c:v>
                </c:pt>
                <c:pt idx="9">
                  <c:v>1.8837626595676591</c:v>
                </c:pt>
                <c:pt idx="10">
                  <c:v>0.46525996751557303</c:v>
                </c:pt>
                <c:pt idx="11">
                  <c:v>0.405968977319068</c:v>
                </c:pt>
                <c:pt idx="12">
                  <c:v>2.2198661980746008</c:v>
                </c:pt>
                <c:pt idx="14">
                  <c:v>9.3938094866850612</c:v>
                </c:pt>
                <c:pt idx="15">
                  <c:v>9.8118515481386195E-3</c:v>
                </c:pt>
                <c:pt idx="16">
                  <c:v>0</c:v>
                </c:pt>
                <c:pt idx="17">
                  <c:v>0</c:v>
                </c:pt>
                <c:pt idx="18">
                  <c:v>0.12</c:v>
                </c:pt>
              </c:numCache>
            </c:numRef>
          </c:val>
        </c:ser>
        <c:ser>
          <c:idx val="5"/>
          <c:order val="5"/>
          <c:tx>
            <c:strRef>
              <c:f>Transport!$S$181</c:f>
              <c:strCache>
                <c:ptCount val="1"/>
                <c:pt idx="0">
                  <c:v>Biofuels</c:v>
                </c:pt>
              </c:strCache>
            </c:strRef>
          </c:tx>
          <c:spPr>
            <a:solidFill>
              <a:schemeClr val="accent3">
                <a:lumMod val="60000"/>
                <a:lumOff val="40000"/>
              </a:schemeClr>
            </a:solidFill>
          </c:spPr>
          <c:invertIfNegative val="0"/>
          <c:cat>
            <c:multiLvlStrRef>
              <c:f>Transport!$T$174:$AL$175</c:f>
              <c:multiLvlStrCache>
                <c:ptCount val="19"/>
                <c:lvl>
                  <c:pt idx="0">
                    <c:v>S1</c:v>
                  </c:pt>
                  <c:pt idx="2">
                    <c:v>S1</c:v>
                  </c:pt>
                  <c:pt idx="3">
                    <c:v>S3R30</c:v>
                  </c:pt>
                  <c:pt idx="4">
                    <c:v>S3R60</c:v>
                  </c:pt>
                  <c:pt idx="5">
                    <c:v>S5R60</c:v>
                  </c:pt>
                  <c:pt idx="6">
                    <c:v>S8R60</c:v>
                  </c:pt>
                  <c:pt idx="8">
                    <c:v>S1</c:v>
                  </c:pt>
                  <c:pt idx="9">
                    <c:v>S3R30</c:v>
                  </c:pt>
                  <c:pt idx="10">
                    <c:v>S3R60</c:v>
                  </c:pt>
                  <c:pt idx="11">
                    <c:v>S5R60</c:v>
                  </c:pt>
                  <c:pt idx="12">
                    <c:v>S8R60</c:v>
                  </c:pt>
                  <c:pt idx="14">
                    <c:v>S1</c:v>
                  </c:pt>
                  <c:pt idx="15">
                    <c:v>S3R30</c:v>
                  </c:pt>
                  <c:pt idx="16">
                    <c:v>S3R60</c:v>
                  </c:pt>
                  <c:pt idx="17">
                    <c:v>S5R60</c:v>
                  </c:pt>
                  <c:pt idx="18">
                    <c:v>S8R60</c:v>
                  </c:pt>
                </c:lvl>
                <c:lvl>
                  <c:pt idx="0">
                    <c:v>2013</c:v>
                  </c:pt>
                  <c:pt idx="2">
                    <c:v>2020</c:v>
                  </c:pt>
                  <c:pt idx="7">
                    <c:v> </c:v>
                  </c:pt>
                  <c:pt idx="8">
                    <c:v>2035</c:v>
                  </c:pt>
                  <c:pt idx="13">
                    <c:v> </c:v>
                  </c:pt>
                  <c:pt idx="14">
                    <c:v>2050</c:v>
                  </c:pt>
                </c:lvl>
              </c:multiLvlStrCache>
            </c:multiLvlStrRef>
          </c:cat>
          <c:val>
            <c:numRef>
              <c:f>Transport!$T$181:$AL$181</c:f>
              <c:numCache>
                <c:formatCode>General</c:formatCode>
                <c:ptCount val="19"/>
                <c:pt idx="0">
                  <c:v>83.013948151838022</c:v>
                </c:pt>
                <c:pt idx="2">
                  <c:v>84.411273603620899</c:v>
                </c:pt>
                <c:pt idx="3">
                  <c:v>89.666690708704678</c:v>
                </c:pt>
                <c:pt idx="4">
                  <c:v>103.165391963584</c:v>
                </c:pt>
                <c:pt idx="5">
                  <c:v>110.4788890967769</c:v>
                </c:pt>
                <c:pt idx="6">
                  <c:v>85.334046663526109</c:v>
                </c:pt>
                <c:pt idx="8">
                  <c:v>94.474148329682748</c:v>
                </c:pt>
                <c:pt idx="9">
                  <c:v>322.00405512093499</c:v>
                </c:pt>
                <c:pt idx="10">
                  <c:v>297.84569985220247</c:v>
                </c:pt>
                <c:pt idx="11">
                  <c:v>645.27857893197915</c:v>
                </c:pt>
                <c:pt idx="12">
                  <c:v>377.51100997008388</c:v>
                </c:pt>
                <c:pt idx="14">
                  <c:v>93.513043472606995</c:v>
                </c:pt>
                <c:pt idx="15">
                  <c:v>545.29334955163097</c:v>
                </c:pt>
                <c:pt idx="16">
                  <c:v>204.7187821879194</c:v>
                </c:pt>
                <c:pt idx="17">
                  <c:v>826.99530277434144</c:v>
                </c:pt>
                <c:pt idx="18">
                  <c:v>908.14780204458975</c:v>
                </c:pt>
              </c:numCache>
            </c:numRef>
          </c:val>
        </c:ser>
        <c:ser>
          <c:idx val="6"/>
          <c:order val="6"/>
          <c:tx>
            <c:strRef>
              <c:f>Transport!$S$182</c:f>
              <c:strCache>
                <c:ptCount val="1"/>
                <c:pt idx="0">
                  <c:v>Hydrogen</c:v>
                </c:pt>
              </c:strCache>
            </c:strRef>
          </c:tx>
          <c:spPr>
            <a:solidFill>
              <a:schemeClr val="accent5">
                <a:lumMod val="60000"/>
                <a:lumOff val="40000"/>
              </a:schemeClr>
            </a:solidFill>
          </c:spPr>
          <c:invertIfNegative val="0"/>
          <c:cat>
            <c:multiLvlStrRef>
              <c:f>Transport!$T$174:$AL$175</c:f>
              <c:multiLvlStrCache>
                <c:ptCount val="19"/>
                <c:lvl>
                  <c:pt idx="0">
                    <c:v>S1</c:v>
                  </c:pt>
                  <c:pt idx="2">
                    <c:v>S1</c:v>
                  </c:pt>
                  <c:pt idx="3">
                    <c:v>S3R30</c:v>
                  </c:pt>
                  <c:pt idx="4">
                    <c:v>S3R60</c:v>
                  </c:pt>
                  <c:pt idx="5">
                    <c:v>S5R60</c:v>
                  </c:pt>
                  <c:pt idx="6">
                    <c:v>S8R60</c:v>
                  </c:pt>
                  <c:pt idx="8">
                    <c:v>S1</c:v>
                  </c:pt>
                  <c:pt idx="9">
                    <c:v>S3R30</c:v>
                  </c:pt>
                  <c:pt idx="10">
                    <c:v>S3R60</c:v>
                  </c:pt>
                  <c:pt idx="11">
                    <c:v>S5R60</c:v>
                  </c:pt>
                  <c:pt idx="12">
                    <c:v>S8R60</c:v>
                  </c:pt>
                  <c:pt idx="14">
                    <c:v>S1</c:v>
                  </c:pt>
                  <c:pt idx="15">
                    <c:v>S3R30</c:v>
                  </c:pt>
                  <c:pt idx="16">
                    <c:v>S3R60</c:v>
                  </c:pt>
                  <c:pt idx="17">
                    <c:v>S5R60</c:v>
                  </c:pt>
                  <c:pt idx="18">
                    <c:v>S8R60</c:v>
                  </c:pt>
                </c:lvl>
                <c:lvl>
                  <c:pt idx="0">
                    <c:v>2013</c:v>
                  </c:pt>
                  <c:pt idx="2">
                    <c:v>2020</c:v>
                  </c:pt>
                  <c:pt idx="7">
                    <c:v> </c:v>
                  </c:pt>
                  <c:pt idx="8">
                    <c:v>2035</c:v>
                  </c:pt>
                  <c:pt idx="13">
                    <c:v> </c:v>
                  </c:pt>
                  <c:pt idx="14">
                    <c:v>2050</c:v>
                  </c:pt>
                </c:lvl>
              </c:multiLvlStrCache>
            </c:multiLvlStrRef>
          </c:cat>
          <c:val>
            <c:numRef>
              <c:f>Transport!$T$182:$AL$182</c:f>
              <c:numCache>
                <c:formatCode>General</c:formatCode>
                <c:ptCount val="19"/>
                <c:pt idx="0">
                  <c:v>0</c:v>
                </c:pt>
                <c:pt idx="2">
                  <c:v>0</c:v>
                </c:pt>
                <c:pt idx="3">
                  <c:v>0</c:v>
                </c:pt>
                <c:pt idx="4">
                  <c:v>0</c:v>
                </c:pt>
                <c:pt idx="5">
                  <c:v>0</c:v>
                </c:pt>
                <c:pt idx="6">
                  <c:v>0</c:v>
                </c:pt>
                <c:pt idx="8">
                  <c:v>0</c:v>
                </c:pt>
                <c:pt idx="9">
                  <c:v>0.83317179638454597</c:v>
                </c:pt>
                <c:pt idx="10">
                  <c:v>85.451295556979403</c:v>
                </c:pt>
                <c:pt idx="11">
                  <c:v>13.1015409934974</c:v>
                </c:pt>
                <c:pt idx="12">
                  <c:v>7.5158394256079397</c:v>
                </c:pt>
                <c:pt idx="14">
                  <c:v>0</c:v>
                </c:pt>
                <c:pt idx="15">
                  <c:v>1.59518881668705</c:v>
                </c:pt>
                <c:pt idx="16">
                  <c:v>620.90201737417897</c:v>
                </c:pt>
                <c:pt idx="17">
                  <c:v>301.02836882407098</c:v>
                </c:pt>
                <c:pt idx="18">
                  <c:v>78.721255552554794</c:v>
                </c:pt>
              </c:numCache>
            </c:numRef>
          </c:val>
        </c:ser>
        <c:ser>
          <c:idx val="7"/>
          <c:order val="7"/>
          <c:tx>
            <c:strRef>
              <c:f>Transport!$S$183</c:f>
              <c:strCache>
                <c:ptCount val="1"/>
                <c:pt idx="0">
                  <c:v>Electricity</c:v>
                </c:pt>
              </c:strCache>
            </c:strRef>
          </c:tx>
          <c:spPr>
            <a:solidFill>
              <a:schemeClr val="accent1">
                <a:lumMod val="40000"/>
                <a:lumOff val="60000"/>
              </a:schemeClr>
            </a:solidFill>
          </c:spPr>
          <c:invertIfNegative val="0"/>
          <c:cat>
            <c:multiLvlStrRef>
              <c:f>Transport!$T$174:$AL$175</c:f>
              <c:multiLvlStrCache>
                <c:ptCount val="19"/>
                <c:lvl>
                  <c:pt idx="0">
                    <c:v>S1</c:v>
                  </c:pt>
                  <c:pt idx="2">
                    <c:v>S1</c:v>
                  </c:pt>
                  <c:pt idx="3">
                    <c:v>S3R30</c:v>
                  </c:pt>
                  <c:pt idx="4">
                    <c:v>S3R60</c:v>
                  </c:pt>
                  <c:pt idx="5">
                    <c:v>S5R60</c:v>
                  </c:pt>
                  <c:pt idx="6">
                    <c:v>S8R60</c:v>
                  </c:pt>
                  <c:pt idx="8">
                    <c:v>S1</c:v>
                  </c:pt>
                  <c:pt idx="9">
                    <c:v>S3R30</c:v>
                  </c:pt>
                  <c:pt idx="10">
                    <c:v>S3R60</c:v>
                  </c:pt>
                  <c:pt idx="11">
                    <c:v>S5R60</c:v>
                  </c:pt>
                  <c:pt idx="12">
                    <c:v>S8R60</c:v>
                  </c:pt>
                  <c:pt idx="14">
                    <c:v>S1</c:v>
                  </c:pt>
                  <c:pt idx="15">
                    <c:v>S3R30</c:v>
                  </c:pt>
                  <c:pt idx="16">
                    <c:v>S3R60</c:v>
                  </c:pt>
                  <c:pt idx="17">
                    <c:v>S5R60</c:v>
                  </c:pt>
                  <c:pt idx="18">
                    <c:v>S8R60</c:v>
                  </c:pt>
                </c:lvl>
                <c:lvl>
                  <c:pt idx="0">
                    <c:v>2013</c:v>
                  </c:pt>
                  <c:pt idx="2">
                    <c:v>2020</c:v>
                  </c:pt>
                  <c:pt idx="7">
                    <c:v> </c:v>
                  </c:pt>
                  <c:pt idx="8">
                    <c:v>2035</c:v>
                  </c:pt>
                  <c:pt idx="13">
                    <c:v> </c:v>
                  </c:pt>
                  <c:pt idx="14">
                    <c:v>2050</c:v>
                  </c:pt>
                </c:lvl>
              </c:multiLvlStrCache>
            </c:multiLvlStrRef>
          </c:cat>
          <c:val>
            <c:numRef>
              <c:f>Transport!$T$183:$AL$183</c:f>
              <c:numCache>
                <c:formatCode>General</c:formatCode>
                <c:ptCount val="19"/>
                <c:pt idx="0">
                  <c:v>4.1820523109107288</c:v>
                </c:pt>
                <c:pt idx="2">
                  <c:v>21.58412506065061</c:v>
                </c:pt>
                <c:pt idx="3">
                  <c:v>62.561735387815233</c:v>
                </c:pt>
                <c:pt idx="4">
                  <c:v>103.36143082387341</c:v>
                </c:pt>
                <c:pt idx="5">
                  <c:v>97.815489925714374</c:v>
                </c:pt>
                <c:pt idx="6">
                  <c:v>96.600758176648853</c:v>
                </c:pt>
                <c:pt idx="8">
                  <c:v>25.637935353249659</c:v>
                </c:pt>
                <c:pt idx="9">
                  <c:v>183.4938242308846</c:v>
                </c:pt>
                <c:pt idx="10">
                  <c:v>290.00204866033079</c:v>
                </c:pt>
                <c:pt idx="11">
                  <c:v>252.07896038925679</c:v>
                </c:pt>
                <c:pt idx="12">
                  <c:v>271.76112246079163</c:v>
                </c:pt>
                <c:pt idx="14">
                  <c:v>19.077232400505611</c:v>
                </c:pt>
                <c:pt idx="15">
                  <c:v>272.98301161278982</c:v>
                </c:pt>
                <c:pt idx="16">
                  <c:v>419.3181052743837</c:v>
                </c:pt>
                <c:pt idx="17">
                  <c:v>401.3321942737436</c:v>
                </c:pt>
                <c:pt idx="18">
                  <c:v>447.14826738303361</c:v>
                </c:pt>
              </c:numCache>
            </c:numRef>
          </c:val>
        </c:ser>
        <c:dLbls>
          <c:showLegendKey val="0"/>
          <c:showVal val="0"/>
          <c:showCatName val="0"/>
          <c:showSerName val="0"/>
          <c:showPercent val="0"/>
          <c:showBubbleSize val="0"/>
        </c:dLbls>
        <c:gapWidth val="150"/>
        <c:overlap val="100"/>
        <c:axId val="389624048"/>
        <c:axId val="389624440"/>
      </c:barChart>
      <c:catAx>
        <c:axId val="389624048"/>
        <c:scaling>
          <c:orientation val="minMax"/>
        </c:scaling>
        <c:delete val="0"/>
        <c:axPos val="b"/>
        <c:numFmt formatCode="General" sourceLinked="0"/>
        <c:majorTickMark val="out"/>
        <c:minorTickMark val="none"/>
        <c:tickLblPos val="nextTo"/>
        <c:crossAx val="389624440"/>
        <c:crosses val="autoZero"/>
        <c:auto val="1"/>
        <c:lblAlgn val="ctr"/>
        <c:lblOffset val="100"/>
        <c:noMultiLvlLbl val="0"/>
      </c:catAx>
      <c:valAx>
        <c:axId val="389624440"/>
        <c:scaling>
          <c:orientation val="minMax"/>
        </c:scaling>
        <c:delete val="0"/>
        <c:axPos val="l"/>
        <c:majorGridlines/>
        <c:title>
          <c:tx>
            <c:rich>
              <a:bodyPr rot="-5400000" vert="horz"/>
              <a:lstStyle/>
              <a:p>
                <a:pPr>
                  <a:defRPr/>
                </a:pPr>
                <a:r>
                  <a:rPr lang="en-US"/>
                  <a:t>PJ</a:t>
                </a:r>
              </a:p>
            </c:rich>
          </c:tx>
          <c:layout/>
          <c:overlay val="0"/>
        </c:title>
        <c:numFmt formatCode="General" sourceLinked="1"/>
        <c:majorTickMark val="out"/>
        <c:minorTickMark val="none"/>
        <c:tickLblPos val="nextTo"/>
        <c:crossAx val="389624048"/>
        <c:crosses val="autoZero"/>
        <c:crossBetween val="between"/>
      </c:valAx>
    </c:plotArea>
    <c:legend>
      <c:legendPos val="r"/>
      <c:layout/>
      <c:overlay val="0"/>
    </c:legend>
    <c:plotVisOnly val="1"/>
    <c:dispBlanksAs val="gap"/>
    <c:showDLblsOverMax val="0"/>
  </c:chart>
  <c:txPr>
    <a:bodyPr/>
    <a:lstStyle/>
    <a:p>
      <a:pPr>
        <a:defRPr sz="12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Residential!$CG$15</c:f>
              <c:strCache>
                <c:ptCount val="1"/>
                <c:pt idx="0">
                  <c:v>Other</c:v>
                </c:pt>
              </c:strCache>
            </c:strRef>
          </c:tx>
          <c:spPr>
            <a:solidFill>
              <a:srgbClr val="A6A6A6"/>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Residential!$CI$15:$CP$15</c:f>
              <c:numCache>
                <c:formatCode>0%</c:formatCode>
                <c:ptCount val="8"/>
                <c:pt idx="0">
                  <c:v>4.18682369498257E-2</c:v>
                </c:pt>
                <c:pt idx="1">
                  <c:v>4.13296095537561E-2</c:v>
                </c:pt>
                <c:pt idx="2">
                  <c:v>3.9512365936713298E-2</c:v>
                </c:pt>
                <c:pt idx="3">
                  <c:v>3.3281970258800503E-2</c:v>
                </c:pt>
                <c:pt idx="4">
                  <c:v>2.46922814154386E-2</c:v>
                </c:pt>
                <c:pt idx="5">
                  <c:v>1.9096092864533398E-2</c:v>
                </c:pt>
                <c:pt idx="6">
                  <c:v>1.8616667768288998E-2</c:v>
                </c:pt>
                <c:pt idx="7">
                  <c:v>1.7762568147830001E-2</c:v>
                </c:pt>
              </c:numCache>
            </c:numRef>
          </c:val>
        </c:ser>
        <c:ser>
          <c:idx val="1"/>
          <c:order val="1"/>
          <c:tx>
            <c:strRef>
              <c:f>Residential!$CG$16</c:f>
              <c:strCache>
                <c:ptCount val="1"/>
                <c:pt idx="0">
                  <c:v>Wood furnace</c:v>
                </c:pt>
              </c:strCache>
            </c:strRef>
          </c:tx>
          <c:spPr>
            <a:solidFill>
              <a:srgbClr val="632523"/>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Residential!$CI$16:$CP$16</c:f>
              <c:numCache>
                <c:formatCode>General</c:formatCode>
                <c:ptCount val="8"/>
                <c:pt idx="0">
                  <c:v>6.1444363182672601E-2</c:v>
                </c:pt>
                <c:pt idx="1">
                  <c:v>5.7965184836536697E-2</c:v>
                </c:pt>
                <c:pt idx="2">
                  <c:v>4.9420985661436101E-2</c:v>
                </c:pt>
                <c:pt idx="3">
                  <c:v>4.1095192543029603E-2</c:v>
                </c:pt>
                <c:pt idx="4">
                  <c:v>3.3598059960235703E-2</c:v>
                </c:pt>
                <c:pt idx="5">
                  <c:v>2.5840057196014999E-2</c:v>
                </c:pt>
                <c:pt idx="6">
                  <c:v>1.7913478171645601E-2</c:v>
                </c:pt>
                <c:pt idx="7">
                  <c:v>7.8020421672780399E-3</c:v>
                </c:pt>
              </c:numCache>
            </c:numRef>
          </c:val>
        </c:ser>
        <c:ser>
          <c:idx val="2"/>
          <c:order val="2"/>
          <c:tx>
            <c:strRef>
              <c:f>Residential!$CG$17</c:f>
              <c:strCache>
                <c:ptCount val="1"/>
                <c:pt idx="0">
                  <c:v>Oil furnace</c:v>
                </c:pt>
              </c:strCache>
            </c:strRef>
          </c:tx>
          <c:spPr>
            <a:solidFill>
              <a:srgbClr val="4A452A"/>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Residential!$CI$17:$CP$17</c:f>
              <c:numCache>
                <c:formatCode>0%</c:formatCode>
                <c:ptCount val="8"/>
                <c:pt idx="0">
                  <c:v>7.8837861320235694E-2</c:v>
                </c:pt>
                <c:pt idx="1">
                  <c:v>7.4275694484195298E-2</c:v>
                </c:pt>
                <c:pt idx="2">
                  <c:v>6.2936626451539995E-2</c:v>
                </c:pt>
                <c:pt idx="3">
                  <c:v>5.2937612285659102E-2</c:v>
                </c:pt>
                <c:pt idx="4">
                  <c:v>6.2646031185397702E-2</c:v>
                </c:pt>
                <c:pt idx="5">
                  <c:v>6.8475197425599807E-2</c:v>
                </c:pt>
                <c:pt idx="6">
                  <c:v>6.5955975005330902E-2</c:v>
                </c:pt>
                <c:pt idx="7">
                  <c:v>6.1103169696233098E-2</c:v>
                </c:pt>
              </c:numCache>
            </c:numRef>
          </c:val>
        </c:ser>
        <c:ser>
          <c:idx val="3"/>
          <c:order val="3"/>
          <c:tx>
            <c:strRef>
              <c:f>Residential!$CG$18</c:f>
              <c:strCache>
                <c:ptCount val="1"/>
                <c:pt idx="0">
                  <c:v>Natural gas furnace</c:v>
                </c:pt>
              </c:strCache>
            </c:strRef>
          </c:tx>
          <c:spPr>
            <a:solidFill>
              <a:srgbClr val="948A54"/>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Residential!$CI$18:$CP$18</c:f>
              <c:numCache>
                <c:formatCode>0%</c:formatCode>
                <c:ptCount val="8"/>
                <c:pt idx="0">
                  <c:v>0.49257544059740499</c:v>
                </c:pt>
                <c:pt idx="1">
                  <c:v>0.46860093841275002</c:v>
                </c:pt>
                <c:pt idx="2">
                  <c:v>0.40882386796691</c:v>
                </c:pt>
                <c:pt idx="3">
                  <c:v>0.397832089393307</c:v>
                </c:pt>
                <c:pt idx="4">
                  <c:v>0.39263877472581199</c:v>
                </c:pt>
                <c:pt idx="5">
                  <c:v>0.38633651952716302</c:v>
                </c:pt>
                <c:pt idx="6">
                  <c:v>0.40507453618631101</c:v>
                </c:pt>
                <c:pt idx="7">
                  <c:v>0.50079708924352795</c:v>
                </c:pt>
              </c:numCache>
            </c:numRef>
          </c:val>
        </c:ser>
        <c:ser>
          <c:idx val="4"/>
          <c:order val="4"/>
          <c:tx>
            <c:strRef>
              <c:f>Residential!$CG$19</c:f>
              <c:strCache>
                <c:ptCount val="1"/>
                <c:pt idx="0">
                  <c:v>Natural gas heat pump</c:v>
                </c:pt>
              </c:strCache>
            </c:strRef>
          </c:tx>
          <c:spPr>
            <a:solidFill>
              <a:srgbClr val="C4BD97"/>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Residential!$CI$19:$CP$19</c:f>
              <c:numCache>
                <c:formatCode>0%</c:formatCode>
                <c:ptCount val="8"/>
                <c:pt idx="0">
                  <c:v>0</c:v>
                </c:pt>
                <c:pt idx="1">
                  <c:v>0</c:v>
                </c:pt>
                <c:pt idx="2">
                  <c:v>0</c:v>
                </c:pt>
                <c:pt idx="3">
                  <c:v>0</c:v>
                </c:pt>
                <c:pt idx="4">
                  <c:v>0</c:v>
                </c:pt>
                <c:pt idx="5">
                  <c:v>3.1264955333901103E-5</c:v>
                </c:pt>
                <c:pt idx="6">
                  <c:v>2.99280650918836E-5</c:v>
                </c:pt>
                <c:pt idx="7">
                  <c:v>4.9834289501836602E-6</c:v>
                </c:pt>
              </c:numCache>
            </c:numRef>
          </c:val>
        </c:ser>
        <c:ser>
          <c:idx val="5"/>
          <c:order val="5"/>
          <c:tx>
            <c:strRef>
              <c:f>Residential!$CG$20</c:f>
              <c:strCache>
                <c:ptCount val="1"/>
                <c:pt idx="0">
                  <c:v>Electric baseboard</c:v>
                </c:pt>
              </c:strCache>
            </c:strRef>
          </c:tx>
          <c:spPr>
            <a:solidFill>
              <a:srgbClr val="B9CDE5"/>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Residential!$CI$20:$CP$20</c:f>
              <c:numCache>
                <c:formatCode>0%</c:formatCode>
                <c:ptCount val="8"/>
                <c:pt idx="0">
                  <c:v>0.27301941678491598</c:v>
                </c:pt>
                <c:pt idx="1">
                  <c:v>0.305132060950984</c:v>
                </c:pt>
                <c:pt idx="2">
                  <c:v>0.38523291677175198</c:v>
                </c:pt>
                <c:pt idx="3">
                  <c:v>0.41522952062962698</c:v>
                </c:pt>
                <c:pt idx="4">
                  <c:v>0.41891434874771</c:v>
                </c:pt>
                <c:pt idx="5">
                  <c:v>0.4263450335042</c:v>
                </c:pt>
                <c:pt idx="6">
                  <c:v>0.417042796356283</c:v>
                </c:pt>
                <c:pt idx="7">
                  <c:v>0.33480073316970599</c:v>
                </c:pt>
              </c:numCache>
            </c:numRef>
          </c:val>
        </c:ser>
        <c:ser>
          <c:idx val="6"/>
          <c:order val="6"/>
          <c:tx>
            <c:strRef>
              <c:f>Residential!$CG$21</c:f>
              <c:strCache>
                <c:ptCount val="1"/>
                <c:pt idx="0">
                  <c:v>Electric heat pump</c:v>
                </c:pt>
              </c:strCache>
            </c:strRef>
          </c:tx>
          <c:spPr>
            <a:solidFill>
              <a:srgbClr val="93CDDD"/>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Residential!$CI$21:$CP$21</c:f>
              <c:numCache>
                <c:formatCode>0%</c:formatCode>
                <c:ptCount val="8"/>
                <c:pt idx="0">
                  <c:v>5.2254681164944999E-2</c:v>
                </c:pt>
                <c:pt idx="1">
                  <c:v>5.2696511761778003E-2</c:v>
                </c:pt>
                <c:pt idx="2">
                  <c:v>5.40732372116485E-2</c:v>
                </c:pt>
                <c:pt idx="3">
                  <c:v>5.96236148895768E-2</c:v>
                </c:pt>
                <c:pt idx="4">
                  <c:v>6.7510503965405699E-2</c:v>
                </c:pt>
                <c:pt idx="5">
                  <c:v>7.3875834527155002E-2</c:v>
                </c:pt>
                <c:pt idx="6">
                  <c:v>7.5366618447048395E-2</c:v>
                </c:pt>
                <c:pt idx="7">
                  <c:v>7.7729414146474496E-2</c:v>
                </c:pt>
              </c:numCache>
            </c:numRef>
          </c:val>
        </c:ser>
        <c:dLbls>
          <c:showLegendKey val="0"/>
          <c:showVal val="0"/>
          <c:showCatName val="0"/>
          <c:showSerName val="0"/>
          <c:showPercent val="0"/>
          <c:showBubbleSize val="0"/>
        </c:dLbls>
        <c:gapWidth val="150"/>
        <c:overlap val="100"/>
        <c:axId val="565257104"/>
        <c:axId val="565257888"/>
      </c:barChart>
      <c:catAx>
        <c:axId val="565257104"/>
        <c:scaling>
          <c:orientation val="minMax"/>
        </c:scaling>
        <c:delete val="0"/>
        <c:axPos val="b"/>
        <c:numFmt formatCode="General" sourceLinked="1"/>
        <c:majorTickMark val="out"/>
        <c:minorTickMark val="none"/>
        <c:tickLblPos val="nextTo"/>
        <c:spPr>
          <a:ln w="3175">
            <a:solidFill>
              <a:srgbClr val="808080"/>
            </a:solidFill>
            <a:prstDash val="solid"/>
          </a:ln>
        </c:spPr>
        <c:crossAx val="565257888"/>
        <c:crosses val="autoZero"/>
        <c:auto val="1"/>
        <c:lblAlgn val="ctr"/>
        <c:lblOffset val="100"/>
        <c:noMultiLvlLbl val="0"/>
      </c:catAx>
      <c:valAx>
        <c:axId val="565257888"/>
        <c:scaling>
          <c:orientation val="minMax"/>
          <c:max val="1"/>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crossAx val="565257104"/>
        <c:crosses val="autoZero"/>
        <c:crossBetween val="between"/>
      </c:valAx>
      <c:spPr>
        <a:solidFill>
          <a:srgbClr val="FFFFFF"/>
        </a:solidFill>
        <a:ln w="25400">
          <a:noFill/>
        </a:ln>
      </c:spPr>
    </c:plotArea>
    <c:legend>
      <c:legendPos val="r"/>
      <c:layout/>
      <c:overlay val="0"/>
    </c:legend>
    <c:plotVisOnly val="1"/>
    <c:dispBlanksAs val="gap"/>
    <c:showDLblsOverMax val="0"/>
  </c:chart>
  <c:spPr>
    <a:solidFill>
      <a:srgbClr val="FFFFFF"/>
    </a:solidFill>
    <a:ln w="3175">
      <a:solidFill>
        <a:srgbClr val="808080"/>
      </a:solidFill>
      <a:prstDash val="solid"/>
    </a:ln>
  </c:spPr>
  <c:txPr>
    <a:bodyPr/>
    <a:lstStyle/>
    <a:p>
      <a:pPr>
        <a:defRPr sz="1400" b="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Residential!$CG$47</c:f>
              <c:strCache>
                <c:ptCount val="1"/>
                <c:pt idx="0">
                  <c:v>Other</c:v>
                </c:pt>
              </c:strCache>
            </c:strRef>
          </c:tx>
          <c:spPr>
            <a:solidFill>
              <a:srgbClr val="A6A6A6"/>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Residential!$CI$47:$CP$47</c:f>
              <c:numCache>
                <c:formatCode>0%</c:formatCode>
                <c:ptCount val="8"/>
                <c:pt idx="0">
                  <c:v>3.7773280516101002E-2</c:v>
                </c:pt>
                <c:pt idx="1">
                  <c:v>3.3742423530541701E-2</c:v>
                </c:pt>
                <c:pt idx="2">
                  <c:v>2.2378397936295799E-2</c:v>
                </c:pt>
                <c:pt idx="3">
                  <c:v>1.6774535896846399E-2</c:v>
                </c:pt>
                <c:pt idx="4">
                  <c:v>1.6093294839138201E-2</c:v>
                </c:pt>
                <c:pt idx="5">
                  <c:v>1.6689991134082899E-2</c:v>
                </c:pt>
                <c:pt idx="6">
                  <c:v>1.7339223898285201E-2</c:v>
                </c:pt>
                <c:pt idx="7">
                  <c:v>1.7650314451289999E-2</c:v>
                </c:pt>
              </c:numCache>
            </c:numRef>
          </c:val>
        </c:ser>
        <c:ser>
          <c:idx val="1"/>
          <c:order val="1"/>
          <c:tx>
            <c:strRef>
              <c:f>Residential!$CG$48</c:f>
              <c:strCache>
                <c:ptCount val="1"/>
                <c:pt idx="0">
                  <c:v>Wood furnace</c:v>
                </c:pt>
              </c:strCache>
            </c:strRef>
          </c:tx>
          <c:spPr>
            <a:solidFill>
              <a:srgbClr val="632523"/>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Residential!$CI$48:$CP$48</c:f>
              <c:numCache>
                <c:formatCode>General</c:formatCode>
                <c:ptCount val="8"/>
                <c:pt idx="0">
                  <c:v>6.1444363182672698E-2</c:v>
                </c:pt>
                <c:pt idx="1">
                  <c:v>5.7986025462726201E-2</c:v>
                </c:pt>
                <c:pt idx="2">
                  <c:v>4.9421046127138303E-2</c:v>
                </c:pt>
                <c:pt idx="3">
                  <c:v>4.1133726171117303E-2</c:v>
                </c:pt>
                <c:pt idx="4">
                  <c:v>3.4311501771814697E-2</c:v>
                </c:pt>
                <c:pt idx="5">
                  <c:v>2.87612091950444E-2</c:v>
                </c:pt>
                <c:pt idx="6">
                  <c:v>2.2303997816067799E-2</c:v>
                </c:pt>
                <c:pt idx="7">
                  <c:v>4.2839039589895904E-3</c:v>
                </c:pt>
              </c:numCache>
            </c:numRef>
          </c:val>
        </c:ser>
        <c:ser>
          <c:idx val="2"/>
          <c:order val="2"/>
          <c:tx>
            <c:strRef>
              <c:f>Residential!$CG$49</c:f>
              <c:strCache>
                <c:ptCount val="1"/>
                <c:pt idx="0">
                  <c:v>Oil furnace</c:v>
                </c:pt>
              </c:strCache>
            </c:strRef>
          </c:tx>
          <c:spPr>
            <a:solidFill>
              <a:srgbClr val="4A452A"/>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Residential!$CI$49:$CP$49</c:f>
              <c:numCache>
                <c:formatCode>0%</c:formatCode>
                <c:ptCount val="8"/>
                <c:pt idx="0">
                  <c:v>7.8837861320235694E-2</c:v>
                </c:pt>
                <c:pt idx="1">
                  <c:v>7.4289391713175404E-2</c:v>
                </c:pt>
                <c:pt idx="2">
                  <c:v>6.2936626451539995E-2</c:v>
                </c:pt>
                <c:pt idx="3">
                  <c:v>5.2144258835013897E-2</c:v>
                </c:pt>
                <c:pt idx="4">
                  <c:v>4.3303272798851197E-2</c:v>
                </c:pt>
                <c:pt idx="5">
                  <c:v>3.6058412361675903E-2</c:v>
                </c:pt>
                <c:pt idx="6">
                  <c:v>2.77552059104096E-2</c:v>
                </c:pt>
                <c:pt idx="7">
                  <c:v>5.2405800643181002E-3</c:v>
                </c:pt>
              </c:numCache>
            </c:numRef>
          </c:val>
        </c:ser>
        <c:ser>
          <c:idx val="3"/>
          <c:order val="3"/>
          <c:tx>
            <c:strRef>
              <c:f>Residential!$CG$50</c:f>
              <c:strCache>
                <c:ptCount val="1"/>
                <c:pt idx="0">
                  <c:v>Natural gas furnace</c:v>
                </c:pt>
              </c:strCache>
            </c:strRef>
          </c:tx>
          <c:spPr>
            <a:solidFill>
              <a:srgbClr val="948A54"/>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Residential!$CI$50:$CP$50</c:f>
              <c:numCache>
                <c:formatCode>0%</c:formatCode>
                <c:ptCount val="8"/>
                <c:pt idx="0">
                  <c:v>0.49257544059740499</c:v>
                </c:pt>
                <c:pt idx="1">
                  <c:v>0.468623069006671</c:v>
                </c:pt>
                <c:pt idx="2">
                  <c:v>0.40869636341381899</c:v>
                </c:pt>
                <c:pt idx="3">
                  <c:v>0.34802515678663298</c:v>
                </c:pt>
                <c:pt idx="4">
                  <c:v>0.257838029225121</c:v>
                </c:pt>
                <c:pt idx="5">
                  <c:v>0.16808026394447101</c:v>
                </c:pt>
                <c:pt idx="6">
                  <c:v>0.10966079607795901</c:v>
                </c:pt>
                <c:pt idx="7">
                  <c:v>0</c:v>
                </c:pt>
              </c:numCache>
            </c:numRef>
          </c:val>
        </c:ser>
        <c:ser>
          <c:idx val="4"/>
          <c:order val="4"/>
          <c:tx>
            <c:strRef>
              <c:f>Residential!$CG$51</c:f>
              <c:strCache>
                <c:ptCount val="1"/>
                <c:pt idx="0">
                  <c:v>Natural gas heat pump</c:v>
                </c:pt>
              </c:strCache>
            </c:strRef>
          </c:tx>
          <c:spPr>
            <a:solidFill>
              <a:srgbClr val="C4BD97"/>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Residential!$CI$51:$CP$51</c:f>
              <c:numCache>
                <c:formatCode>0%</c:formatCode>
                <c:ptCount val="8"/>
                <c:pt idx="0">
                  <c:v>0</c:v>
                </c:pt>
                <c:pt idx="1">
                  <c:v>0</c:v>
                </c:pt>
                <c:pt idx="2">
                  <c:v>0</c:v>
                </c:pt>
                <c:pt idx="3">
                  <c:v>3.9715319138785699E-5</c:v>
                </c:pt>
                <c:pt idx="4">
                  <c:v>3.8335153243675299E-2</c:v>
                </c:pt>
                <c:pt idx="5">
                  <c:v>8.4971227051503395E-2</c:v>
                </c:pt>
                <c:pt idx="6">
                  <c:v>9.0221004646837702E-2</c:v>
                </c:pt>
                <c:pt idx="7">
                  <c:v>3.9551022240449103E-2</c:v>
                </c:pt>
              </c:numCache>
            </c:numRef>
          </c:val>
        </c:ser>
        <c:ser>
          <c:idx val="5"/>
          <c:order val="5"/>
          <c:tx>
            <c:strRef>
              <c:f>Residential!$CG$52</c:f>
              <c:strCache>
                <c:ptCount val="1"/>
                <c:pt idx="0">
                  <c:v>Electric baseboard</c:v>
                </c:pt>
              </c:strCache>
            </c:strRef>
          </c:tx>
          <c:spPr>
            <a:solidFill>
              <a:srgbClr val="B9CDE5"/>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Residential!$CI$52:$CP$52</c:f>
              <c:numCache>
                <c:formatCode>0%</c:formatCode>
                <c:ptCount val="8"/>
                <c:pt idx="0">
                  <c:v>0.272962326683169</c:v>
                </c:pt>
                <c:pt idx="1">
                  <c:v>0.30505793502336898</c:v>
                </c:pt>
                <c:pt idx="2">
                  <c:v>0.38712116866290902</c:v>
                </c:pt>
                <c:pt idx="3">
                  <c:v>0.46829822951162098</c:v>
                </c:pt>
                <c:pt idx="4">
                  <c:v>0.52698991999441902</c:v>
                </c:pt>
                <c:pt idx="5">
                  <c:v>0.57091230324762299</c:v>
                </c:pt>
                <c:pt idx="6">
                  <c:v>0.62492761528991403</c:v>
                </c:pt>
                <c:pt idx="7">
                  <c:v>0.80540480659601799</c:v>
                </c:pt>
              </c:numCache>
            </c:numRef>
          </c:val>
        </c:ser>
        <c:ser>
          <c:idx val="6"/>
          <c:order val="6"/>
          <c:tx>
            <c:strRef>
              <c:f>Residential!$CG$53</c:f>
              <c:strCache>
                <c:ptCount val="1"/>
                <c:pt idx="0">
                  <c:v>Electric heat pump</c:v>
                </c:pt>
              </c:strCache>
            </c:strRef>
          </c:tx>
          <c:spPr>
            <a:solidFill>
              <a:srgbClr val="93CDDD"/>
            </a:solidFill>
            <a:ln w="25400">
              <a:noFill/>
            </a:ln>
            <a:effectLst/>
          </c:spPr>
          <c:invertIfNegative val="0"/>
          <c:cat>
            <c:numRef>
              <c:f>Residential!$CI$14:$CP$14</c:f>
              <c:numCache>
                <c:formatCode>General</c:formatCode>
                <c:ptCount val="8"/>
                <c:pt idx="0">
                  <c:v>2013</c:v>
                </c:pt>
                <c:pt idx="1">
                  <c:v>2015</c:v>
                </c:pt>
                <c:pt idx="2">
                  <c:v>2020</c:v>
                </c:pt>
                <c:pt idx="3">
                  <c:v>2025</c:v>
                </c:pt>
                <c:pt idx="4">
                  <c:v>2030</c:v>
                </c:pt>
                <c:pt idx="5">
                  <c:v>2035</c:v>
                </c:pt>
                <c:pt idx="6">
                  <c:v>2040</c:v>
                </c:pt>
                <c:pt idx="7">
                  <c:v>2050</c:v>
                </c:pt>
              </c:numCache>
            </c:numRef>
          </c:cat>
          <c:val>
            <c:numRef>
              <c:f>Residential!$CI$53:$CP$53</c:f>
              <c:numCache>
                <c:formatCode>General</c:formatCode>
                <c:ptCount val="8"/>
                <c:pt idx="0">
                  <c:v>5.6406727700415799E-2</c:v>
                </c:pt>
                <c:pt idx="1">
                  <c:v>6.0301155263516398E-2</c:v>
                </c:pt>
                <c:pt idx="2">
                  <c:v>6.9446397408297902E-2</c:v>
                </c:pt>
                <c:pt idx="3">
                  <c:v>7.35843774796303E-2</c:v>
                </c:pt>
                <c:pt idx="4">
                  <c:v>8.3128828126980595E-2</c:v>
                </c:pt>
                <c:pt idx="5">
                  <c:v>9.4526593065599906E-2</c:v>
                </c:pt>
                <c:pt idx="6">
                  <c:v>0.107792156360527</c:v>
                </c:pt>
                <c:pt idx="7">
                  <c:v>0.127869372688935</c:v>
                </c:pt>
              </c:numCache>
            </c:numRef>
          </c:val>
        </c:ser>
        <c:dLbls>
          <c:showLegendKey val="0"/>
          <c:showVal val="0"/>
          <c:showCatName val="0"/>
          <c:showSerName val="0"/>
          <c:showPercent val="0"/>
          <c:showBubbleSize val="0"/>
        </c:dLbls>
        <c:gapWidth val="150"/>
        <c:overlap val="100"/>
        <c:axId val="565259064"/>
        <c:axId val="565259456"/>
      </c:barChart>
      <c:catAx>
        <c:axId val="565259064"/>
        <c:scaling>
          <c:orientation val="minMax"/>
        </c:scaling>
        <c:delete val="0"/>
        <c:axPos val="b"/>
        <c:numFmt formatCode="General" sourceLinked="1"/>
        <c:majorTickMark val="out"/>
        <c:minorTickMark val="none"/>
        <c:tickLblPos val="nextTo"/>
        <c:spPr>
          <a:ln w="3175">
            <a:solidFill>
              <a:srgbClr val="808080"/>
            </a:solidFill>
            <a:prstDash val="solid"/>
          </a:ln>
        </c:spPr>
        <c:crossAx val="565259456"/>
        <c:crosses val="autoZero"/>
        <c:auto val="1"/>
        <c:lblAlgn val="ctr"/>
        <c:lblOffset val="100"/>
        <c:noMultiLvlLbl val="0"/>
      </c:catAx>
      <c:valAx>
        <c:axId val="565259456"/>
        <c:scaling>
          <c:orientation val="minMax"/>
          <c:max val="1"/>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crossAx val="565259064"/>
        <c:crosses val="autoZero"/>
        <c:crossBetween val="between"/>
      </c:valAx>
      <c:spPr>
        <a:solidFill>
          <a:srgbClr val="FFFFFF"/>
        </a:solidFill>
        <a:ln w="25400">
          <a:noFill/>
        </a:ln>
      </c:spPr>
    </c:plotArea>
    <c:legend>
      <c:legendPos val="r"/>
      <c:layout/>
      <c:overlay val="0"/>
    </c:legend>
    <c:plotVisOnly val="1"/>
    <c:dispBlanksAs val="gap"/>
    <c:showDLblsOverMax val="0"/>
  </c:chart>
  <c:spPr>
    <a:solidFill>
      <a:srgbClr val="FFFFFF"/>
    </a:solidFill>
    <a:ln w="3175">
      <a:solidFill>
        <a:srgbClr val="808080"/>
      </a:solidFill>
      <a:prstDash val="solid"/>
    </a:ln>
  </c:spPr>
  <c:txPr>
    <a:bodyPr/>
    <a:lstStyle/>
    <a:p>
      <a:pPr>
        <a:defRPr sz="1200" b="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CA" dirty="0">
                <a:latin typeface="+mj-lt"/>
              </a:rPr>
              <a:t>GDP per capita</a:t>
            </a:r>
          </a:p>
        </c:rich>
      </c:tx>
      <c:layout/>
      <c:overlay val="0"/>
    </c:title>
    <c:autoTitleDeleted val="0"/>
    <c:plotArea>
      <c:layout/>
      <c:lineChart>
        <c:grouping val="standard"/>
        <c:varyColors val="0"/>
        <c:ser>
          <c:idx val="0"/>
          <c:order val="0"/>
          <c:tx>
            <c:strRef>
              <c:f>Population!$B$54</c:f>
              <c:strCache>
                <c:ptCount val="1"/>
                <c:pt idx="0">
                  <c:v>Canada</c:v>
                </c:pt>
              </c:strCache>
            </c:strRef>
          </c:tx>
          <c:marker>
            <c:symbol val="none"/>
          </c:marker>
          <c:cat>
            <c:numRef>
              <c:f>Population!$AI$3:$BW$3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Population!$AI$54:$BW$54</c:f>
              <c:numCache>
                <c:formatCode>0.000</c:formatCode>
                <c:ptCount val="41"/>
                <c:pt idx="0">
                  <c:v>42813.582009471902</c:v>
                </c:pt>
                <c:pt idx="1">
                  <c:v>43421.533543981866</c:v>
                </c:pt>
                <c:pt idx="2">
                  <c:v>43674.2369387586</c:v>
                </c:pt>
                <c:pt idx="3">
                  <c:v>43925.116405608373</c:v>
                </c:pt>
                <c:pt idx="4">
                  <c:v>44491.804337571317</c:v>
                </c:pt>
                <c:pt idx="5">
                  <c:v>45104.43685284743</c:v>
                </c:pt>
                <c:pt idx="6">
                  <c:v>45714.802924967189</c:v>
                </c:pt>
                <c:pt idx="7">
                  <c:v>46296.073423243222</c:v>
                </c:pt>
                <c:pt idx="8">
                  <c:v>46917.216662072758</c:v>
                </c:pt>
                <c:pt idx="9">
                  <c:v>47492.313571343322</c:v>
                </c:pt>
                <c:pt idx="10">
                  <c:v>48012.090017000213</c:v>
                </c:pt>
                <c:pt idx="11">
                  <c:v>48548.733766267571</c:v>
                </c:pt>
                <c:pt idx="12">
                  <c:v>49018.1070294413</c:v>
                </c:pt>
                <c:pt idx="13">
                  <c:v>49475.364073899582</c:v>
                </c:pt>
                <c:pt idx="14">
                  <c:v>49896.003837628457</c:v>
                </c:pt>
                <c:pt idx="15">
                  <c:v>50363.890672240857</c:v>
                </c:pt>
                <c:pt idx="16">
                  <c:v>50825.336667018571</c:v>
                </c:pt>
                <c:pt idx="17">
                  <c:v>51322.490913010959</c:v>
                </c:pt>
                <c:pt idx="18">
                  <c:v>51881.582749676199</c:v>
                </c:pt>
                <c:pt idx="19">
                  <c:v>52345.956983171622</c:v>
                </c:pt>
                <c:pt idx="20">
                  <c:v>52829.634965323698</c:v>
                </c:pt>
                <c:pt idx="21">
                  <c:v>53350.445480580063</c:v>
                </c:pt>
                <c:pt idx="22">
                  <c:v>53914.369869938419</c:v>
                </c:pt>
                <c:pt idx="23">
                  <c:v>54496.040532844941</c:v>
                </c:pt>
                <c:pt idx="24">
                  <c:v>55103.56689804732</c:v>
                </c:pt>
                <c:pt idx="25">
                  <c:v>55679.711247077743</c:v>
                </c:pt>
                <c:pt idx="26">
                  <c:v>56251.449957204968</c:v>
                </c:pt>
                <c:pt idx="27">
                  <c:v>56819.983398129043</c:v>
                </c:pt>
                <c:pt idx="28">
                  <c:v>57386.099347581563</c:v>
                </c:pt>
                <c:pt idx="29">
                  <c:v>57950.481239483532</c:v>
                </c:pt>
                <c:pt idx="30">
                  <c:v>58513.597352845842</c:v>
                </c:pt>
                <c:pt idx="31">
                  <c:v>59075.887848696169</c:v>
                </c:pt>
                <c:pt idx="32">
                  <c:v>59637.700938081703</c:v>
                </c:pt>
                <c:pt idx="33">
                  <c:v>60199.348164658812</c:v>
                </c:pt>
                <c:pt idx="34">
                  <c:v>60761.069195788121</c:v>
                </c:pt>
                <c:pt idx="35">
                  <c:v>61323.083632336908</c:v>
                </c:pt>
                <c:pt idx="36">
                  <c:v>61885.649039774427</c:v>
                </c:pt>
                <c:pt idx="37">
                  <c:v>62448.887975025878</c:v>
                </c:pt>
                <c:pt idx="38">
                  <c:v>63012.95112162787</c:v>
                </c:pt>
                <c:pt idx="39">
                  <c:v>63578.061582111921</c:v>
                </c:pt>
                <c:pt idx="40">
                  <c:v>64144.240044548169</c:v>
                </c:pt>
              </c:numCache>
            </c:numRef>
          </c:val>
          <c:smooth val="0"/>
        </c:ser>
        <c:dLbls>
          <c:showLegendKey val="0"/>
          <c:showVal val="0"/>
          <c:showCatName val="0"/>
          <c:showSerName val="0"/>
          <c:showPercent val="0"/>
          <c:showBubbleSize val="0"/>
        </c:dLbls>
        <c:smooth val="0"/>
        <c:axId val="393685168"/>
        <c:axId val="393685560"/>
      </c:lineChart>
      <c:catAx>
        <c:axId val="393685168"/>
        <c:scaling>
          <c:orientation val="minMax"/>
        </c:scaling>
        <c:delete val="0"/>
        <c:axPos val="b"/>
        <c:numFmt formatCode="General" sourceLinked="1"/>
        <c:majorTickMark val="out"/>
        <c:minorTickMark val="none"/>
        <c:tickLblPos val="nextTo"/>
        <c:crossAx val="393685560"/>
        <c:crosses val="autoZero"/>
        <c:auto val="1"/>
        <c:lblAlgn val="ctr"/>
        <c:lblOffset val="100"/>
        <c:noMultiLvlLbl val="0"/>
      </c:catAx>
      <c:valAx>
        <c:axId val="393685560"/>
        <c:scaling>
          <c:orientation val="minMax"/>
          <c:min val="20000"/>
        </c:scaling>
        <c:delete val="0"/>
        <c:axPos val="l"/>
        <c:majorGridlines/>
        <c:title>
          <c:tx>
            <c:rich>
              <a:bodyPr/>
              <a:lstStyle/>
              <a:p>
                <a:pPr>
                  <a:defRPr sz="1200" b="0"/>
                </a:pPr>
                <a:r>
                  <a:rPr lang="en-CA" sz="1200" b="0" dirty="0">
                    <a:latin typeface="+mj-lt"/>
                  </a:rPr>
                  <a:t>2011 CAD$</a:t>
                </a:r>
              </a:p>
            </c:rich>
          </c:tx>
          <c:layout/>
          <c:overlay val="0"/>
        </c:title>
        <c:numFmt formatCode="&quot;$&quot;#,##0" sourceLinked="0"/>
        <c:majorTickMark val="out"/>
        <c:minorTickMark val="none"/>
        <c:tickLblPos val="nextTo"/>
        <c:crossAx val="393685168"/>
        <c:crosses val="autoZero"/>
        <c:crossBetween val="between"/>
      </c:valAx>
    </c:plotArea>
    <c:plotVisOnly val="1"/>
    <c:dispBlanksAs val="gap"/>
    <c:showDLblsOverMax val="0"/>
  </c:chart>
  <c:txPr>
    <a:bodyPr/>
    <a:lstStyle/>
    <a:p>
      <a:pPr>
        <a:defRPr sz="1200" b="0">
          <a:latin typeface="+mn-lt"/>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 IND'!$CV$35</c:f>
              <c:strCache>
                <c:ptCount val="1"/>
                <c:pt idx="0">
                  <c:v>Other manufacturing</c:v>
                </c:pt>
              </c:strCache>
            </c:strRef>
          </c:tx>
          <c:spPr>
            <a:solidFill>
              <a:schemeClr val="tx1">
                <a:lumMod val="65000"/>
                <a:lumOff val="35000"/>
              </a:schemeClr>
            </a:solidFill>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IND'!$CW$35:$DD$35</c:f>
              <c:numCache>
                <c:formatCode>0.00</c:formatCode>
                <c:ptCount val="8"/>
                <c:pt idx="0">
                  <c:v>345.97835990147553</c:v>
                </c:pt>
                <c:pt idx="1">
                  <c:v>359.95585871921179</c:v>
                </c:pt>
                <c:pt idx="2">
                  <c:v>426.47594581280782</c:v>
                </c:pt>
                <c:pt idx="3">
                  <c:v>484.84914876847301</c:v>
                </c:pt>
                <c:pt idx="4">
                  <c:v>556.61593990147776</c:v>
                </c:pt>
                <c:pt idx="5">
                  <c:v>626.65797832512328</c:v>
                </c:pt>
                <c:pt idx="6">
                  <c:v>703.22110147783258</c:v>
                </c:pt>
                <c:pt idx="7">
                  <c:v>859.2674206896553</c:v>
                </c:pt>
              </c:numCache>
            </c:numRef>
          </c:val>
        </c:ser>
        <c:ser>
          <c:idx val="1"/>
          <c:order val="1"/>
          <c:tx>
            <c:strRef>
              <c:f>'$ IND'!$CV$36</c:f>
              <c:strCache>
                <c:ptCount val="1"/>
                <c:pt idx="0">
                  <c:v>Construction</c:v>
                </c:pt>
              </c:strCache>
            </c:strRef>
          </c:tx>
          <c:spPr>
            <a:solidFill>
              <a:schemeClr val="accent2"/>
            </a:solidFill>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IND'!$CW$36:$DD$36</c:f>
              <c:numCache>
                <c:formatCode>0.00</c:formatCode>
                <c:ptCount val="8"/>
                <c:pt idx="0">
                  <c:v>247.1284325123153</c:v>
                </c:pt>
                <c:pt idx="1">
                  <c:v>261.33722088669953</c:v>
                </c:pt>
                <c:pt idx="2">
                  <c:v>297.34320197044337</c:v>
                </c:pt>
                <c:pt idx="3">
                  <c:v>329.65666896551733</c:v>
                </c:pt>
                <c:pt idx="4">
                  <c:v>361.94711133004932</c:v>
                </c:pt>
                <c:pt idx="5">
                  <c:v>395.63595862068962</c:v>
                </c:pt>
                <c:pt idx="6">
                  <c:v>427.81000295566503</c:v>
                </c:pt>
                <c:pt idx="7">
                  <c:v>491.04488177339908</c:v>
                </c:pt>
              </c:numCache>
            </c:numRef>
          </c:val>
        </c:ser>
        <c:ser>
          <c:idx val="2"/>
          <c:order val="2"/>
          <c:tx>
            <c:strRef>
              <c:f>'$ IND'!$CV$37</c:f>
              <c:strCache>
                <c:ptCount val="1"/>
                <c:pt idx="0">
                  <c:v>Pulp &amp; paper</c:v>
                </c:pt>
              </c:strCache>
            </c:strRef>
          </c:tx>
          <c:spPr>
            <a:solidFill>
              <a:schemeClr val="bg2"/>
            </a:solidFill>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IND'!$CW$37:$DD$37</c:f>
              <c:numCache>
                <c:formatCode>0.00</c:formatCode>
                <c:ptCount val="8"/>
                <c:pt idx="0">
                  <c:v>18.684648532019711</c:v>
                </c:pt>
                <c:pt idx="1">
                  <c:v>19.48477807881774</c:v>
                </c:pt>
                <c:pt idx="2">
                  <c:v>20.265834975369419</c:v>
                </c:pt>
                <c:pt idx="3">
                  <c:v>19.30690854187192</c:v>
                </c:pt>
                <c:pt idx="4">
                  <c:v>19.47218163546798</c:v>
                </c:pt>
                <c:pt idx="5">
                  <c:v>20.390626591132879</c:v>
                </c:pt>
                <c:pt idx="6">
                  <c:v>20.120688620689659</c:v>
                </c:pt>
                <c:pt idx="7">
                  <c:v>21.09195032512315</c:v>
                </c:pt>
              </c:numCache>
            </c:numRef>
          </c:val>
        </c:ser>
        <c:ser>
          <c:idx val="3"/>
          <c:order val="3"/>
          <c:tx>
            <c:strRef>
              <c:f>'$ IND'!$CV$38</c:f>
              <c:strCache>
                <c:ptCount val="1"/>
                <c:pt idx="0">
                  <c:v>Smelting and refining</c:v>
                </c:pt>
              </c:strCache>
            </c:strRef>
          </c:tx>
          <c:spPr>
            <a:solidFill>
              <a:schemeClr val="accent2">
                <a:lumMod val="50000"/>
              </a:schemeClr>
            </a:solidFill>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IND'!$CW$38:$DD$38</c:f>
              <c:numCache>
                <c:formatCode>0.00</c:formatCode>
                <c:ptCount val="8"/>
                <c:pt idx="0">
                  <c:v>27.034574384236461</c:v>
                </c:pt>
                <c:pt idx="1">
                  <c:v>26.493881773399021</c:v>
                </c:pt>
                <c:pt idx="2">
                  <c:v>26.487484433497539</c:v>
                </c:pt>
                <c:pt idx="3">
                  <c:v>29.522561083743849</c:v>
                </c:pt>
                <c:pt idx="4">
                  <c:v>34.481370738916247</c:v>
                </c:pt>
                <c:pt idx="5">
                  <c:v>39.97335290640396</c:v>
                </c:pt>
                <c:pt idx="6">
                  <c:v>45.381776157635187</c:v>
                </c:pt>
                <c:pt idx="7">
                  <c:v>55.804127290640203</c:v>
                </c:pt>
              </c:numCache>
            </c:numRef>
          </c:val>
        </c:ser>
        <c:ser>
          <c:idx val="4"/>
          <c:order val="4"/>
          <c:tx>
            <c:strRef>
              <c:f>'$ IND'!$CV$39</c:f>
              <c:strCache>
                <c:ptCount val="1"/>
                <c:pt idx="0">
                  <c:v>Cement</c:v>
                </c:pt>
              </c:strCache>
            </c:strRef>
          </c:tx>
          <c:spPr>
            <a:solidFill>
              <a:schemeClr val="bg1">
                <a:lumMod val="65000"/>
              </a:schemeClr>
            </a:solidFill>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IND'!$CW$39:$DD$39</c:f>
              <c:numCache>
                <c:formatCode>0.00</c:formatCode>
                <c:ptCount val="8"/>
                <c:pt idx="0">
                  <c:v>12.781035172413789</c:v>
                </c:pt>
                <c:pt idx="1">
                  <c:v>13.54171743842365</c:v>
                </c:pt>
                <c:pt idx="2">
                  <c:v>15.38980798029557</c:v>
                </c:pt>
                <c:pt idx="3">
                  <c:v>16.989473596059121</c:v>
                </c:pt>
                <c:pt idx="4">
                  <c:v>18.755436748768471</c:v>
                </c:pt>
                <c:pt idx="5">
                  <c:v>20.71531793103448</c:v>
                </c:pt>
                <c:pt idx="6">
                  <c:v>22.509760098522172</c:v>
                </c:pt>
                <c:pt idx="7">
                  <c:v>25.942382068965479</c:v>
                </c:pt>
              </c:numCache>
            </c:numRef>
          </c:val>
        </c:ser>
        <c:ser>
          <c:idx val="5"/>
          <c:order val="5"/>
          <c:tx>
            <c:strRef>
              <c:f>'$ IND'!$CV$40</c:f>
              <c:strCache>
                <c:ptCount val="1"/>
                <c:pt idx="0">
                  <c:v>Chemicals</c:v>
                </c:pt>
              </c:strCache>
            </c:strRef>
          </c:tx>
          <c:spPr>
            <a:solidFill>
              <a:schemeClr val="accent3">
                <a:lumMod val="60000"/>
                <a:lumOff val="40000"/>
              </a:schemeClr>
            </a:solidFill>
            <a:ln>
              <a:noFill/>
            </a:ln>
            <a:effectLst/>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IND'!$CW$40:$DD$40</c:f>
              <c:numCache>
                <c:formatCode>0.00</c:formatCode>
                <c:ptCount val="8"/>
                <c:pt idx="0">
                  <c:v>40.308073013792942</c:v>
                </c:pt>
                <c:pt idx="1">
                  <c:v>42.918341598029563</c:v>
                </c:pt>
                <c:pt idx="2">
                  <c:v>50.344700068965523</c:v>
                </c:pt>
                <c:pt idx="3">
                  <c:v>60.098836364532019</c:v>
                </c:pt>
                <c:pt idx="4">
                  <c:v>71.375555947782999</c:v>
                </c:pt>
                <c:pt idx="5">
                  <c:v>81.373851360590692</c:v>
                </c:pt>
                <c:pt idx="6">
                  <c:v>94.025896098521869</c:v>
                </c:pt>
                <c:pt idx="7">
                  <c:v>120.0975729458128</c:v>
                </c:pt>
              </c:numCache>
            </c:numRef>
          </c:val>
        </c:ser>
        <c:ser>
          <c:idx val="6"/>
          <c:order val="6"/>
          <c:tx>
            <c:strRef>
              <c:f>'$ IND'!$CV$41</c:f>
              <c:strCache>
                <c:ptCount val="1"/>
                <c:pt idx="0">
                  <c:v>Iron &amp; steel</c:v>
                </c:pt>
              </c:strCache>
            </c:strRef>
          </c:tx>
          <c:spPr>
            <a:solidFill>
              <a:schemeClr val="tx1">
                <a:lumMod val="95000"/>
                <a:lumOff val="5000"/>
              </a:schemeClr>
            </a:solidFill>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IND'!$CW$41:$DD$41</c:f>
              <c:numCache>
                <c:formatCode>0.00</c:formatCode>
                <c:ptCount val="8"/>
                <c:pt idx="0">
                  <c:v>14.16491410561577</c:v>
                </c:pt>
                <c:pt idx="1">
                  <c:v>15.019262046995079</c:v>
                </c:pt>
                <c:pt idx="2">
                  <c:v>18.079395624433499</c:v>
                </c:pt>
                <c:pt idx="3">
                  <c:v>20.15135942748768</c:v>
                </c:pt>
                <c:pt idx="4">
                  <c:v>22.68327662463054</c:v>
                </c:pt>
                <c:pt idx="5">
                  <c:v>27.320146537832521</c:v>
                </c:pt>
                <c:pt idx="6">
                  <c:v>30.77452003733988</c:v>
                </c:pt>
                <c:pt idx="7">
                  <c:v>38.084244107290282</c:v>
                </c:pt>
              </c:numCache>
            </c:numRef>
          </c:val>
        </c:ser>
        <c:ser>
          <c:idx val="7"/>
          <c:order val="7"/>
          <c:tx>
            <c:strRef>
              <c:f>'$ IND'!$CV$42</c:f>
              <c:strCache>
                <c:ptCount val="1"/>
                <c:pt idx="0">
                  <c:v>Forestry</c:v>
                </c:pt>
              </c:strCache>
            </c:strRef>
          </c:tx>
          <c:spPr>
            <a:solidFill>
              <a:srgbClr val="105200"/>
            </a:solidFill>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IND'!$CW$42:$DD$42</c:f>
              <c:numCache>
                <c:formatCode>0.00</c:formatCode>
                <c:ptCount val="8"/>
                <c:pt idx="0">
                  <c:v>7.5901689852216796</c:v>
                </c:pt>
                <c:pt idx="1">
                  <c:v>8.1478682364532009</c:v>
                </c:pt>
                <c:pt idx="2">
                  <c:v>9.194841684729063</c:v>
                </c:pt>
                <c:pt idx="3">
                  <c:v>9.8604037635468007</c:v>
                </c:pt>
                <c:pt idx="4">
                  <c:v>10.585705635467979</c:v>
                </c:pt>
                <c:pt idx="5">
                  <c:v>11.32975712315271</c:v>
                </c:pt>
                <c:pt idx="6">
                  <c:v>11.9378362955665</c:v>
                </c:pt>
                <c:pt idx="7">
                  <c:v>13.119998443349751</c:v>
                </c:pt>
              </c:numCache>
            </c:numRef>
          </c:val>
        </c:ser>
        <c:ser>
          <c:idx val="8"/>
          <c:order val="8"/>
          <c:tx>
            <c:strRef>
              <c:f>'$ IND'!$CV$43</c:f>
              <c:strCache>
                <c:ptCount val="1"/>
                <c:pt idx="0">
                  <c:v>Mining</c:v>
                </c:pt>
              </c:strCache>
            </c:strRef>
          </c:tx>
          <c:spPr>
            <a:solidFill>
              <a:schemeClr val="accent6">
                <a:lumMod val="50000"/>
              </a:schemeClr>
            </a:solidFill>
          </c:spPr>
          <c:invertIfNegative val="0"/>
          <c:cat>
            <c:numRef>
              <c:f>'$ IND'!$CW$34:$DD$34</c:f>
              <c:numCache>
                <c:formatCode>General</c:formatCode>
                <c:ptCount val="8"/>
                <c:pt idx="0">
                  <c:v>2013</c:v>
                </c:pt>
                <c:pt idx="1">
                  <c:v>2015</c:v>
                </c:pt>
                <c:pt idx="2">
                  <c:v>2020</c:v>
                </c:pt>
                <c:pt idx="3">
                  <c:v>2025</c:v>
                </c:pt>
                <c:pt idx="4">
                  <c:v>2030</c:v>
                </c:pt>
                <c:pt idx="5">
                  <c:v>2035</c:v>
                </c:pt>
                <c:pt idx="6">
                  <c:v>2040</c:v>
                </c:pt>
                <c:pt idx="7">
                  <c:v>2050</c:v>
                </c:pt>
              </c:numCache>
            </c:numRef>
          </c:cat>
          <c:val>
            <c:numRef>
              <c:f>'$ IND'!$CW$43:$DD$43</c:f>
              <c:numCache>
                <c:formatCode>0.00</c:formatCode>
                <c:ptCount val="8"/>
                <c:pt idx="0">
                  <c:v>20.653116153596059</c:v>
                </c:pt>
                <c:pt idx="1">
                  <c:v>21.90007319802956</c:v>
                </c:pt>
                <c:pt idx="2">
                  <c:v>24.725389768571421</c:v>
                </c:pt>
                <c:pt idx="3">
                  <c:v>27.914891249753701</c:v>
                </c:pt>
                <c:pt idx="4">
                  <c:v>31.72763148866996</c:v>
                </c:pt>
                <c:pt idx="5">
                  <c:v>35.827057894581301</c:v>
                </c:pt>
                <c:pt idx="6">
                  <c:v>39.691720835467983</c:v>
                </c:pt>
                <c:pt idx="7">
                  <c:v>47.135284448275868</c:v>
                </c:pt>
              </c:numCache>
            </c:numRef>
          </c:val>
        </c:ser>
        <c:dLbls>
          <c:showLegendKey val="0"/>
          <c:showVal val="0"/>
          <c:showCatName val="0"/>
          <c:showSerName val="0"/>
          <c:showPercent val="0"/>
          <c:showBubbleSize val="0"/>
        </c:dLbls>
        <c:gapWidth val="150"/>
        <c:overlap val="100"/>
        <c:axId val="393686344"/>
        <c:axId val="393686736"/>
      </c:barChart>
      <c:catAx>
        <c:axId val="393686344"/>
        <c:scaling>
          <c:orientation val="minMax"/>
        </c:scaling>
        <c:delete val="0"/>
        <c:axPos val="b"/>
        <c:numFmt formatCode="General" sourceLinked="1"/>
        <c:majorTickMark val="out"/>
        <c:minorTickMark val="none"/>
        <c:tickLblPos val="nextTo"/>
        <c:crossAx val="393686736"/>
        <c:crosses val="autoZero"/>
        <c:auto val="1"/>
        <c:lblAlgn val="ctr"/>
        <c:lblOffset val="100"/>
        <c:noMultiLvlLbl val="0"/>
      </c:catAx>
      <c:valAx>
        <c:axId val="393686736"/>
        <c:scaling>
          <c:orientation val="minMax"/>
        </c:scaling>
        <c:delete val="0"/>
        <c:axPos val="l"/>
        <c:majorGridlines/>
        <c:title>
          <c:tx>
            <c:rich>
              <a:bodyPr rot="-5400000" vert="horz"/>
              <a:lstStyle/>
              <a:p>
                <a:pPr>
                  <a:defRPr/>
                </a:pPr>
                <a:r>
                  <a:rPr lang="en-US"/>
                  <a:t>Billion $ of </a:t>
                </a:r>
                <a:r>
                  <a:rPr lang="en-CA"/>
                  <a:t>gross output </a:t>
                </a:r>
              </a:p>
              <a:p>
                <a:pPr>
                  <a:defRPr/>
                </a:pPr>
                <a:r>
                  <a:rPr lang="en-US"/>
                  <a:t>(2011 $ CAD)</a:t>
                </a:r>
              </a:p>
            </c:rich>
          </c:tx>
          <c:layout/>
          <c:overlay val="0"/>
        </c:title>
        <c:numFmt formatCode="0" sourceLinked="0"/>
        <c:majorTickMark val="out"/>
        <c:minorTickMark val="none"/>
        <c:tickLblPos val="nextTo"/>
        <c:crossAx val="393686344"/>
        <c:crosses val="autoZero"/>
        <c:crossBetween val="between"/>
      </c:valAx>
    </c:plotArea>
    <c:legend>
      <c:legendPos val="r"/>
      <c:layout/>
      <c:overlay val="0"/>
    </c:legend>
    <c:plotVisOnly val="1"/>
    <c:dispBlanksAs val="gap"/>
    <c:showDLblsOverMax val="0"/>
  </c:chart>
  <c:txPr>
    <a:bodyPr/>
    <a:lstStyle/>
    <a:p>
      <a:pPr>
        <a:defRPr sz="1400" b="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CA"/>
              <a:t>GDP</a:t>
            </a:r>
          </a:p>
        </c:rich>
      </c:tx>
      <c:layout/>
      <c:overlay val="0"/>
    </c:title>
    <c:autoTitleDeleted val="0"/>
    <c:plotArea>
      <c:layout/>
      <c:lineChart>
        <c:grouping val="standard"/>
        <c:varyColors val="0"/>
        <c:ser>
          <c:idx val="0"/>
          <c:order val="0"/>
          <c:tx>
            <c:strRef>
              <c:f>GDP!$B$18</c:f>
              <c:strCache>
                <c:ptCount val="1"/>
                <c:pt idx="0">
                  <c:v>Canada</c:v>
                </c:pt>
              </c:strCache>
            </c:strRef>
          </c:tx>
          <c:marker>
            <c:symbol val="none"/>
          </c:marker>
          <c:cat>
            <c:numRef>
              <c:f>GDP!$AI$4:$BW$4</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GDP!$AI$18:$BW$18</c:f>
              <c:numCache>
                <c:formatCode>0</c:formatCode>
                <c:ptCount val="41"/>
                <c:pt idx="0">
                  <c:v>1461.0640060999999</c:v>
                </c:pt>
                <c:pt idx="1">
                  <c:v>1497.3472942999999</c:v>
                </c:pt>
                <c:pt idx="2">
                  <c:v>1523.3787847999999</c:v>
                </c:pt>
                <c:pt idx="3">
                  <c:v>1546.738638</c:v>
                </c:pt>
                <c:pt idx="4">
                  <c:v>1584.5489164000001</c:v>
                </c:pt>
                <c:pt idx="5">
                  <c:v>1624.5007926000001</c:v>
                </c:pt>
                <c:pt idx="6">
                  <c:v>1664.8814648</c:v>
                </c:pt>
                <c:pt idx="7">
                  <c:v>1704.6820713</c:v>
                </c:pt>
                <c:pt idx="8">
                  <c:v>1746.4098776000001</c:v>
                </c:pt>
                <c:pt idx="9">
                  <c:v>1786.8465315000001</c:v>
                </c:pt>
                <c:pt idx="10">
                  <c:v>1825.5656191999999</c:v>
                </c:pt>
                <c:pt idx="11">
                  <c:v>1865.2423513000001</c:v>
                </c:pt>
                <c:pt idx="12">
                  <c:v>1902.5976295</c:v>
                </c:pt>
                <c:pt idx="13">
                  <c:v>1939.6861013</c:v>
                </c:pt>
                <c:pt idx="14">
                  <c:v>1975.4905673000001</c:v>
                </c:pt>
                <c:pt idx="15">
                  <c:v>2013.2794059</c:v>
                </c:pt>
                <c:pt idx="16">
                  <c:v>2050.8907706</c:v>
                </c:pt>
                <c:pt idx="17">
                  <c:v>2090.0088768000001</c:v>
                </c:pt>
                <c:pt idx="18">
                  <c:v>2131.7426386000002</c:v>
                </c:pt>
                <c:pt idx="19">
                  <c:v>2169.6577338000002</c:v>
                </c:pt>
                <c:pt idx="20">
                  <c:v>2208.4018345999998</c:v>
                </c:pt>
                <c:pt idx="21">
                  <c:v>2248.7324806000001</c:v>
                </c:pt>
                <c:pt idx="22">
                  <c:v>2290.9391091000002</c:v>
                </c:pt>
                <c:pt idx="23">
                  <c:v>2334.0092850999999</c:v>
                </c:pt>
                <c:pt idx="24">
                  <c:v>2378.3360716000002</c:v>
                </c:pt>
                <c:pt idx="25">
                  <c:v>2421.4789046999999</c:v>
                </c:pt>
                <c:pt idx="26">
                  <c:v>2464.5729027000002</c:v>
                </c:pt>
                <c:pt idx="27">
                  <c:v>2507.6692828999999</c:v>
                </c:pt>
                <c:pt idx="28">
                  <c:v>2550.8121160000001</c:v>
                </c:pt>
                <c:pt idx="29">
                  <c:v>2594.0466637999998</c:v>
                </c:pt>
                <c:pt idx="30">
                  <c:v>2637.4015126999998</c:v>
                </c:pt>
                <c:pt idx="31">
                  <c:v>2680.892147</c:v>
                </c:pt>
                <c:pt idx="32">
                  <c:v>2724.5316687999998</c:v>
                </c:pt>
                <c:pt idx="33">
                  <c:v>2768.3272247</c:v>
                </c:pt>
                <c:pt idx="34">
                  <c:v>2812.2847701999999</c:v>
                </c:pt>
                <c:pt idx="35">
                  <c:v>2856.4114519</c:v>
                </c:pt>
                <c:pt idx="36">
                  <c:v>2900.7239451999999</c:v>
                </c:pt>
                <c:pt idx="37">
                  <c:v>2945.2413077000001</c:v>
                </c:pt>
                <c:pt idx="38">
                  <c:v>2989.9790237000002</c:v>
                </c:pt>
                <c:pt idx="39">
                  <c:v>3034.958533</c:v>
                </c:pt>
                <c:pt idx="40">
                  <c:v>3080.2012754000002</c:v>
                </c:pt>
              </c:numCache>
            </c:numRef>
          </c:val>
          <c:smooth val="0"/>
        </c:ser>
        <c:dLbls>
          <c:showLegendKey val="0"/>
          <c:showVal val="0"/>
          <c:showCatName val="0"/>
          <c:showSerName val="0"/>
          <c:showPercent val="0"/>
          <c:showBubbleSize val="0"/>
        </c:dLbls>
        <c:smooth val="0"/>
        <c:axId val="393687520"/>
        <c:axId val="393687912"/>
      </c:lineChart>
      <c:catAx>
        <c:axId val="393687520"/>
        <c:scaling>
          <c:orientation val="minMax"/>
        </c:scaling>
        <c:delete val="0"/>
        <c:axPos val="b"/>
        <c:numFmt formatCode="General" sourceLinked="1"/>
        <c:majorTickMark val="out"/>
        <c:minorTickMark val="none"/>
        <c:tickLblPos val="nextTo"/>
        <c:crossAx val="393687912"/>
        <c:crosses val="autoZero"/>
        <c:auto val="1"/>
        <c:lblAlgn val="ctr"/>
        <c:lblOffset val="100"/>
        <c:noMultiLvlLbl val="0"/>
      </c:catAx>
      <c:valAx>
        <c:axId val="393687912"/>
        <c:scaling>
          <c:orientation val="minMax"/>
        </c:scaling>
        <c:delete val="0"/>
        <c:axPos val="l"/>
        <c:majorGridlines/>
        <c:title>
          <c:tx>
            <c:rich>
              <a:bodyPr/>
              <a:lstStyle/>
              <a:p>
                <a:pPr>
                  <a:defRPr/>
                </a:pPr>
                <a:r>
                  <a:rPr lang="fr-CA"/>
                  <a:t>Billion 2011 CAN$</a:t>
                </a:r>
              </a:p>
            </c:rich>
          </c:tx>
          <c:layout>
            <c:manualLayout>
              <c:xMode val="edge"/>
              <c:yMode val="edge"/>
              <c:x val="2.7434842249657063E-2"/>
              <c:y val="0.19022797403702912"/>
            </c:manualLayout>
          </c:layout>
          <c:overlay val="0"/>
        </c:title>
        <c:numFmt formatCode="&quot;$&quot;#,##0" sourceLinked="0"/>
        <c:majorTickMark val="out"/>
        <c:minorTickMark val="none"/>
        <c:tickLblPos val="nextTo"/>
        <c:crossAx val="393687520"/>
        <c:crosses val="autoZero"/>
        <c:crossBetween val="between"/>
      </c:valAx>
    </c:plotArea>
    <c:plotVisOnly val="1"/>
    <c:dispBlanksAs val="gap"/>
    <c:showDLblsOverMax val="0"/>
  </c:chart>
  <c:txPr>
    <a:bodyPr/>
    <a:lstStyle/>
    <a:p>
      <a:pPr>
        <a:defRPr sz="1100" b="0">
          <a:latin typeface="+mn-lt"/>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2060"/>
                </a:solidFill>
                <a:latin typeface="+mn-lt"/>
                <a:ea typeface="+mn-ea"/>
                <a:cs typeface="+mn-cs"/>
              </a:defRPr>
            </a:pPr>
            <a:r>
              <a:rPr lang="fr-CA"/>
              <a:t>Passenger transportation</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rgbClr val="002060"/>
              </a:solidFill>
              <a:latin typeface="+mn-lt"/>
              <a:ea typeface="+mn-ea"/>
              <a:cs typeface="+mn-cs"/>
            </a:defRPr>
          </a:pPr>
          <a:endParaRPr lang="fr-FR"/>
        </a:p>
      </c:txPr>
    </c:title>
    <c:autoTitleDeleted val="0"/>
    <c:plotArea>
      <c:layout/>
      <c:barChart>
        <c:barDir val="col"/>
        <c:grouping val="stacked"/>
        <c:varyColors val="0"/>
        <c:ser>
          <c:idx val="0"/>
          <c:order val="0"/>
          <c:tx>
            <c:strRef>
              <c:f>'DM tra'!$N$4</c:f>
              <c:strCache>
                <c:ptCount val="1"/>
                <c:pt idx="0">
                  <c:v>Planes</c:v>
                </c:pt>
              </c:strCache>
            </c:strRef>
          </c:tx>
          <c:spPr>
            <a:solidFill>
              <a:schemeClr val="accent1"/>
            </a:solidFill>
            <a:ln>
              <a:noFill/>
            </a:ln>
            <a:effectLst/>
          </c:spPr>
          <c:invertIfNegative val="0"/>
          <c:cat>
            <c:numRef>
              <c:f>'DM tra'!$O$3:$W$3</c:f>
              <c:numCache>
                <c:formatCode>General</c:formatCode>
                <c:ptCount val="9"/>
                <c:pt idx="0">
                  <c:v>2011</c:v>
                </c:pt>
                <c:pt idx="1">
                  <c:v>2013</c:v>
                </c:pt>
                <c:pt idx="2">
                  <c:v>2015</c:v>
                </c:pt>
                <c:pt idx="3">
                  <c:v>2020</c:v>
                </c:pt>
                <c:pt idx="4">
                  <c:v>2025</c:v>
                </c:pt>
                <c:pt idx="5">
                  <c:v>2030</c:v>
                </c:pt>
                <c:pt idx="6">
                  <c:v>2035</c:v>
                </c:pt>
                <c:pt idx="7">
                  <c:v>2040</c:v>
                </c:pt>
                <c:pt idx="8">
                  <c:v>2050</c:v>
                </c:pt>
              </c:numCache>
            </c:numRef>
          </c:cat>
          <c:val>
            <c:numRef>
              <c:f>'DM tra'!$O$4:$W$4</c:f>
              <c:numCache>
                <c:formatCode>_-* #,##0_-;\-* #,##0_-;_-* "-"??_-;_-@_-</c:formatCode>
                <c:ptCount val="9"/>
                <c:pt idx="0">
                  <c:v>20926.010000000002</c:v>
                </c:pt>
                <c:pt idx="1">
                  <c:v>22033.0007080295</c:v>
                </c:pt>
                <c:pt idx="2">
                  <c:v>23181.313603432201</c:v>
                </c:pt>
                <c:pt idx="3">
                  <c:v>25780.883762859401</c:v>
                </c:pt>
                <c:pt idx="4">
                  <c:v>27867.001563355203</c:v>
                </c:pt>
                <c:pt idx="5">
                  <c:v>29628.1640689915</c:v>
                </c:pt>
                <c:pt idx="6">
                  <c:v>30953.274330046901</c:v>
                </c:pt>
                <c:pt idx="7">
                  <c:v>31913.646929351402</c:v>
                </c:pt>
                <c:pt idx="8">
                  <c:v>33856.820129641601</c:v>
                </c:pt>
              </c:numCache>
            </c:numRef>
          </c:val>
        </c:ser>
        <c:ser>
          <c:idx val="1"/>
          <c:order val="1"/>
          <c:tx>
            <c:strRef>
              <c:f>'DM tra'!$N$5</c:f>
              <c:strCache>
                <c:ptCount val="1"/>
                <c:pt idx="0">
                  <c:v>Buses</c:v>
                </c:pt>
              </c:strCache>
            </c:strRef>
          </c:tx>
          <c:spPr>
            <a:solidFill>
              <a:schemeClr val="accent2"/>
            </a:solidFill>
            <a:ln>
              <a:noFill/>
            </a:ln>
            <a:effectLst/>
          </c:spPr>
          <c:invertIfNegative val="0"/>
          <c:cat>
            <c:numRef>
              <c:f>'DM tra'!$O$3:$W$3</c:f>
              <c:numCache>
                <c:formatCode>General</c:formatCode>
                <c:ptCount val="9"/>
                <c:pt idx="0">
                  <c:v>2011</c:v>
                </c:pt>
                <c:pt idx="1">
                  <c:v>2013</c:v>
                </c:pt>
                <c:pt idx="2">
                  <c:v>2015</c:v>
                </c:pt>
                <c:pt idx="3">
                  <c:v>2020</c:v>
                </c:pt>
                <c:pt idx="4">
                  <c:v>2025</c:v>
                </c:pt>
                <c:pt idx="5">
                  <c:v>2030</c:v>
                </c:pt>
                <c:pt idx="6">
                  <c:v>2035</c:v>
                </c:pt>
                <c:pt idx="7">
                  <c:v>2040</c:v>
                </c:pt>
                <c:pt idx="8">
                  <c:v>2050</c:v>
                </c:pt>
              </c:numCache>
            </c:numRef>
          </c:cat>
          <c:val>
            <c:numRef>
              <c:f>'DM tra'!$O$5:$W$5</c:f>
              <c:numCache>
                <c:formatCode>_-* #,##0_-;\-* #,##0_-;_-* "-"??_-;_-@_-</c:formatCode>
                <c:ptCount val="9"/>
                <c:pt idx="0">
                  <c:v>10839.5649326</c:v>
                </c:pt>
                <c:pt idx="1">
                  <c:v>10863.96450285508</c:v>
                </c:pt>
                <c:pt idx="2">
                  <c:v>10971.95405529667</c:v>
                </c:pt>
                <c:pt idx="3">
                  <c:v>11320.658445935889</c:v>
                </c:pt>
                <c:pt idx="4">
                  <c:v>11683.472985037959</c:v>
                </c:pt>
                <c:pt idx="5">
                  <c:v>12058.758854131349</c:v>
                </c:pt>
                <c:pt idx="6">
                  <c:v>12412.120432588879</c:v>
                </c:pt>
                <c:pt idx="7">
                  <c:v>12734.03565043561</c:v>
                </c:pt>
                <c:pt idx="8">
                  <c:v>13453.93081456453</c:v>
                </c:pt>
              </c:numCache>
            </c:numRef>
          </c:val>
        </c:ser>
        <c:ser>
          <c:idx val="2"/>
          <c:order val="2"/>
          <c:tx>
            <c:strRef>
              <c:f>'DM tra'!$N$6</c:f>
              <c:strCache>
                <c:ptCount val="1"/>
                <c:pt idx="0">
                  <c:v>Cars- Big</c:v>
                </c:pt>
              </c:strCache>
            </c:strRef>
          </c:tx>
          <c:spPr>
            <a:solidFill>
              <a:schemeClr val="accent3"/>
            </a:solidFill>
            <a:ln>
              <a:noFill/>
            </a:ln>
            <a:effectLst/>
          </c:spPr>
          <c:invertIfNegative val="0"/>
          <c:cat>
            <c:numRef>
              <c:f>'DM tra'!$O$3:$W$3</c:f>
              <c:numCache>
                <c:formatCode>General</c:formatCode>
                <c:ptCount val="9"/>
                <c:pt idx="0">
                  <c:v>2011</c:v>
                </c:pt>
                <c:pt idx="1">
                  <c:v>2013</c:v>
                </c:pt>
                <c:pt idx="2">
                  <c:v>2015</c:v>
                </c:pt>
                <c:pt idx="3">
                  <c:v>2020</c:v>
                </c:pt>
                <c:pt idx="4">
                  <c:v>2025</c:v>
                </c:pt>
                <c:pt idx="5">
                  <c:v>2030</c:v>
                </c:pt>
                <c:pt idx="6">
                  <c:v>2035</c:v>
                </c:pt>
                <c:pt idx="7">
                  <c:v>2040</c:v>
                </c:pt>
                <c:pt idx="8">
                  <c:v>2050</c:v>
                </c:pt>
              </c:numCache>
            </c:numRef>
          </c:cat>
          <c:val>
            <c:numRef>
              <c:f>'DM tra'!$O$6:$W$6</c:f>
              <c:numCache>
                <c:formatCode>_-* #,##0_-;\-* #,##0_-;_-* "-"??_-;_-@_-</c:formatCode>
                <c:ptCount val="9"/>
                <c:pt idx="0">
                  <c:v>37193.087662061502</c:v>
                </c:pt>
                <c:pt idx="1">
                  <c:v>38121.500130819302</c:v>
                </c:pt>
                <c:pt idx="2">
                  <c:v>39215.347247615398</c:v>
                </c:pt>
                <c:pt idx="3">
                  <c:v>41729.514970123899</c:v>
                </c:pt>
                <c:pt idx="4">
                  <c:v>43654.806642516996</c:v>
                </c:pt>
                <c:pt idx="5">
                  <c:v>45374.356815555999</c:v>
                </c:pt>
                <c:pt idx="6">
                  <c:v>46761.950708828903</c:v>
                </c:pt>
                <c:pt idx="7">
                  <c:v>47743.100667159699</c:v>
                </c:pt>
                <c:pt idx="8">
                  <c:v>50040.608870851</c:v>
                </c:pt>
              </c:numCache>
            </c:numRef>
          </c:val>
        </c:ser>
        <c:ser>
          <c:idx val="3"/>
          <c:order val="3"/>
          <c:tx>
            <c:strRef>
              <c:f>'DM tra'!$N$7</c:f>
              <c:strCache>
                <c:ptCount val="1"/>
                <c:pt idx="0">
                  <c:v>Cars - Small</c:v>
                </c:pt>
              </c:strCache>
            </c:strRef>
          </c:tx>
          <c:spPr>
            <a:solidFill>
              <a:schemeClr val="accent4"/>
            </a:solidFill>
            <a:ln>
              <a:noFill/>
            </a:ln>
            <a:effectLst/>
          </c:spPr>
          <c:invertIfNegative val="0"/>
          <c:cat>
            <c:numRef>
              <c:f>'DM tra'!$O$3:$W$3</c:f>
              <c:numCache>
                <c:formatCode>General</c:formatCode>
                <c:ptCount val="9"/>
                <c:pt idx="0">
                  <c:v>2011</c:v>
                </c:pt>
                <c:pt idx="1">
                  <c:v>2013</c:v>
                </c:pt>
                <c:pt idx="2">
                  <c:v>2015</c:v>
                </c:pt>
                <c:pt idx="3">
                  <c:v>2020</c:v>
                </c:pt>
                <c:pt idx="4">
                  <c:v>2025</c:v>
                </c:pt>
                <c:pt idx="5">
                  <c:v>2030</c:v>
                </c:pt>
                <c:pt idx="6">
                  <c:v>2035</c:v>
                </c:pt>
                <c:pt idx="7">
                  <c:v>2040</c:v>
                </c:pt>
                <c:pt idx="8">
                  <c:v>2050</c:v>
                </c:pt>
              </c:numCache>
            </c:numRef>
          </c:cat>
          <c:val>
            <c:numRef>
              <c:f>'DM tra'!$O$7:$W$7</c:f>
              <c:numCache>
                <c:formatCode>_-* #,##0_-;\-* #,##0_-;_-* "-"??_-;_-@_-</c:formatCode>
                <c:ptCount val="9"/>
                <c:pt idx="0">
                  <c:v>42989.941839938503</c:v>
                </c:pt>
                <c:pt idx="1">
                  <c:v>44063.0551667486</c:v>
                </c:pt>
                <c:pt idx="2">
                  <c:v>45327.387516891598</c:v>
                </c:pt>
                <c:pt idx="3">
                  <c:v>48233.4093333255</c:v>
                </c:pt>
                <c:pt idx="4">
                  <c:v>50458.773835813998</c:v>
                </c:pt>
                <c:pt idx="5">
                  <c:v>52446.3303033349</c:v>
                </c:pt>
                <c:pt idx="6">
                  <c:v>54050.192324989701</c:v>
                </c:pt>
                <c:pt idx="7">
                  <c:v>55184.262720761704</c:v>
                </c:pt>
                <c:pt idx="8">
                  <c:v>57839.856818000902</c:v>
                </c:pt>
              </c:numCache>
            </c:numRef>
          </c:val>
        </c:ser>
        <c:ser>
          <c:idx val="4"/>
          <c:order val="4"/>
          <c:tx>
            <c:strRef>
              <c:f>'DM tra'!$N$8</c:f>
              <c:strCache>
                <c:ptCount val="1"/>
                <c:pt idx="0">
                  <c:v>Motocycles</c:v>
                </c:pt>
              </c:strCache>
            </c:strRef>
          </c:tx>
          <c:spPr>
            <a:solidFill>
              <a:schemeClr val="accent5"/>
            </a:solidFill>
            <a:ln>
              <a:noFill/>
            </a:ln>
            <a:effectLst/>
          </c:spPr>
          <c:invertIfNegative val="0"/>
          <c:cat>
            <c:numRef>
              <c:f>'DM tra'!$O$3:$W$3</c:f>
              <c:numCache>
                <c:formatCode>General</c:formatCode>
                <c:ptCount val="9"/>
                <c:pt idx="0">
                  <c:v>2011</c:v>
                </c:pt>
                <c:pt idx="1">
                  <c:v>2013</c:v>
                </c:pt>
                <c:pt idx="2">
                  <c:v>2015</c:v>
                </c:pt>
                <c:pt idx="3">
                  <c:v>2020</c:v>
                </c:pt>
                <c:pt idx="4">
                  <c:v>2025</c:v>
                </c:pt>
                <c:pt idx="5">
                  <c:v>2030</c:v>
                </c:pt>
                <c:pt idx="6">
                  <c:v>2035</c:v>
                </c:pt>
                <c:pt idx="7">
                  <c:v>2040</c:v>
                </c:pt>
                <c:pt idx="8">
                  <c:v>2050</c:v>
                </c:pt>
              </c:numCache>
            </c:numRef>
          </c:cat>
          <c:val>
            <c:numRef>
              <c:f>'DM tra'!$O$8:$W$8</c:f>
              <c:numCache>
                <c:formatCode>_-* #,##0_-;\-* #,##0_-;_-* "-"??_-;_-@_-</c:formatCode>
                <c:ptCount val="9"/>
                <c:pt idx="0">
                  <c:v>987.84884600000601</c:v>
                </c:pt>
                <c:pt idx="1">
                  <c:v>1010.48484529189</c:v>
                </c:pt>
                <c:pt idx="2">
                  <c:v>1037.89562858609</c:v>
                </c:pt>
                <c:pt idx="3">
                  <c:v>1100.7603820166401</c:v>
                </c:pt>
                <c:pt idx="4">
                  <c:v>1149.1538310001799</c:v>
                </c:pt>
                <c:pt idx="5">
                  <c:v>1194.68043742794</c:v>
                </c:pt>
                <c:pt idx="6">
                  <c:v>1234.4804309736601</c:v>
                </c:pt>
                <c:pt idx="7">
                  <c:v>1265.2294653234101</c:v>
                </c:pt>
                <c:pt idx="8">
                  <c:v>1339.1718550324199</c:v>
                </c:pt>
              </c:numCache>
            </c:numRef>
          </c:val>
        </c:ser>
        <c:ser>
          <c:idx val="5"/>
          <c:order val="5"/>
          <c:tx>
            <c:strRef>
              <c:f>'DM tra'!$N$9</c:f>
              <c:strCache>
                <c:ptCount val="1"/>
                <c:pt idx="0">
                  <c:v>Light trucks</c:v>
                </c:pt>
              </c:strCache>
            </c:strRef>
          </c:tx>
          <c:spPr>
            <a:solidFill>
              <a:schemeClr val="accent6"/>
            </a:solidFill>
            <a:ln>
              <a:noFill/>
            </a:ln>
            <a:effectLst/>
          </c:spPr>
          <c:invertIfNegative val="0"/>
          <c:cat>
            <c:numRef>
              <c:f>'DM tra'!$O$3:$W$3</c:f>
              <c:numCache>
                <c:formatCode>General</c:formatCode>
                <c:ptCount val="9"/>
                <c:pt idx="0">
                  <c:v>2011</c:v>
                </c:pt>
                <c:pt idx="1">
                  <c:v>2013</c:v>
                </c:pt>
                <c:pt idx="2">
                  <c:v>2015</c:v>
                </c:pt>
                <c:pt idx="3">
                  <c:v>2020</c:v>
                </c:pt>
                <c:pt idx="4">
                  <c:v>2025</c:v>
                </c:pt>
                <c:pt idx="5">
                  <c:v>2030</c:v>
                </c:pt>
                <c:pt idx="6">
                  <c:v>2035</c:v>
                </c:pt>
                <c:pt idx="7">
                  <c:v>2040</c:v>
                </c:pt>
                <c:pt idx="8">
                  <c:v>2050</c:v>
                </c:pt>
              </c:numCache>
            </c:numRef>
          </c:cat>
          <c:val>
            <c:numRef>
              <c:f>'DM tra'!$O$9:$W$9</c:f>
              <c:numCache>
                <c:formatCode>_-* #,##0_-;\-* #,##0_-;_-* "-"??_-;_-@_-</c:formatCode>
                <c:ptCount val="9"/>
                <c:pt idx="0">
                  <c:v>37238.059963000203</c:v>
                </c:pt>
                <c:pt idx="1">
                  <c:v>38091.349109782903</c:v>
                </c:pt>
                <c:pt idx="2">
                  <c:v>39124.629045347203</c:v>
                </c:pt>
                <c:pt idx="3">
                  <c:v>41494.3857822055</c:v>
                </c:pt>
                <c:pt idx="4">
                  <c:v>43318.630617194402</c:v>
                </c:pt>
                <c:pt idx="5">
                  <c:v>45034.806636363399</c:v>
                </c:pt>
                <c:pt idx="6">
                  <c:v>46535.111619442097</c:v>
                </c:pt>
                <c:pt idx="7">
                  <c:v>47694.230638062501</c:v>
                </c:pt>
                <c:pt idx="8">
                  <c:v>50481.571184078799</c:v>
                </c:pt>
              </c:numCache>
            </c:numRef>
          </c:val>
        </c:ser>
        <c:ser>
          <c:idx val="6"/>
          <c:order val="6"/>
          <c:tx>
            <c:strRef>
              <c:f>'DM tra'!$N$10</c:f>
              <c:strCache>
                <c:ptCount val="1"/>
                <c:pt idx="0">
                  <c:v>Metros &amp; Trains</c:v>
                </c:pt>
              </c:strCache>
            </c:strRef>
          </c:tx>
          <c:spPr>
            <a:solidFill>
              <a:schemeClr val="accent1">
                <a:lumMod val="60000"/>
              </a:schemeClr>
            </a:solidFill>
            <a:ln>
              <a:noFill/>
            </a:ln>
            <a:effectLst/>
          </c:spPr>
          <c:invertIfNegative val="0"/>
          <c:cat>
            <c:numRef>
              <c:f>'DM tra'!$O$3:$W$3</c:f>
              <c:numCache>
                <c:formatCode>General</c:formatCode>
                <c:ptCount val="9"/>
                <c:pt idx="0">
                  <c:v>2011</c:v>
                </c:pt>
                <c:pt idx="1">
                  <c:v>2013</c:v>
                </c:pt>
                <c:pt idx="2">
                  <c:v>2015</c:v>
                </c:pt>
                <c:pt idx="3">
                  <c:v>2020</c:v>
                </c:pt>
                <c:pt idx="4">
                  <c:v>2025</c:v>
                </c:pt>
                <c:pt idx="5">
                  <c:v>2030</c:v>
                </c:pt>
                <c:pt idx="6">
                  <c:v>2035</c:v>
                </c:pt>
                <c:pt idx="7">
                  <c:v>2040</c:v>
                </c:pt>
                <c:pt idx="8">
                  <c:v>2050</c:v>
                </c:pt>
              </c:numCache>
            </c:numRef>
          </c:cat>
          <c:val>
            <c:numRef>
              <c:f>'DM tra'!$O$10:$W$10</c:f>
              <c:numCache>
                <c:formatCode>_-* #,##0_-;\-* #,##0_-;_-* "-"??_-;_-@_-</c:formatCode>
                <c:ptCount val="9"/>
                <c:pt idx="0">
                  <c:v>1599.4955054742959</c:v>
                </c:pt>
                <c:pt idx="1">
                  <c:v>1587.922616505117</c:v>
                </c:pt>
                <c:pt idx="2">
                  <c:v>1595.4263865568942</c:v>
                </c:pt>
                <c:pt idx="3">
                  <c:v>1633.2555214183919</c:v>
                </c:pt>
                <c:pt idx="4">
                  <c:v>1673.2296799406229</c:v>
                </c:pt>
                <c:pt idx="5">
                  <c:v>1722.5276366510418</c:v>
                </c:pt>
                <c:pt idx="6">
                  <c:v>1770.921901987173</c:v>
                </c:pt>
                <c:pt idx="7">
                  <c:v>1811.806694866654</c:v>
                </c:pt>
                <c:pt idx="8">
                  <c:v>1922.824646175389</c:v>
                </c:pt>
              </c:numCache>
            </c:numRef>
          </c:val>
        </c:ser>
        <c:dLbls>
          <c:showLegendKey val="0"/>
          <c:showVal val="0"/>
          <c:showCatName val="0"/>
          <c:showSerName val="0"/>
          <c:showPercent val="0"/>
          <c:showBubbleSize val="0"/>
        </c:dLbls>
        <c:gapWidth val="150"/>
        <c:overlap val="100"/>
        <c:axId val="386881512"/>
        <c:axId val="386881904"/>
      </c:barChart>
      <c:catAx>
        <c:axId val="386881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fr-FR"/>
          </a:p>
        </c:txPr>
        <c:crossAx val="386881904"/>
        <c:crosses val="autoZero"/>
        <c:auto val="1"/>
        <c:lblAlgn val="ctr"/>
        <c:lblOffset val="100"/>
        <c:noMultiLvlLbl val="0"/>
      </c:catAx>
      <c:valAx>
        <c:axId val="386881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2060"/>
                    </a:solidFill>
                    <a:latin typeface="+mn-lt"/>
                    <a:ea typeface="+mn-ea"/>
                    <a:cs typeface="+mn-cs"/>
                  </a:defRPr>
                </a:pPr>
                <a:r>
                  <a:rPr lang="en-CA"/>
                  <a:t>M Pkm</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fr-FR"/>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fr-FR"/>
          </a:p>
        </c:txPr>
        <c:crossAx val="3868815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fr-FR"/>
        </a:p>
      </c:txPr>
    </c:legend>
    <c:plotVisOnly val="1"/>
    <c:dispBlanksAs val="zero"/>
    <c:showDLblsOverMax val="0"/>
  </c:chart>
  <c:spPr>
    <a:noFill/>
    <a:ln>
      <a:noFill/>
    </a:ln>
    <a:effectLst/>
  </c:spPr>
  <c:txPr>
    <a:bodyPr/>
    <a:lstStyle/>
    <a:p>
      <a:pPr>
        <a:defRPr sz="1400">
          <a:solidFill>
            <a:srgbClr val="002060"/>
          </a:solidFill>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Final!$AA$31</c:f>
              <c:strCache>
                <c:ptCount val="1"/>
                <c:pt idx="0">
                  <c:v>Coal</c:v>
                </c:pt>
              </c:strCache>
            </c:strRef>
          </c:tx>
          <c:spPr>
            <a:solidFill>
              <a:srgbClr val="000000"/>
            </a:solidFill>
            <a:ln w="25400">
              <a:noFill/>
            </a:ln>
            <a:effectLst/>
          </c:spPr>
          <c:invertIfNegative val="0"/>
          <c:cat>
            <c:numRef>
              <c:f>Final!$AC$2:$AJ$2</c:f>
              <c:numCache>
                <c:formatCode>General</c:formatCode>
                <c:ptCount val="8"/>
                <c:pt idx="0">
                  <c:v>2013</c:v>
                </c:pt>
                <c:pt idx="1">
                  <c:v>2015</c:v>
                </c:pt>
                <c:pt idx="2">
                  <c:v>2020</c:v>
                </c:pt>
                <c:pt idx="3">
                  <c:v>2025</c:v>
                </c:pt>
                <c:pt idx="4">
                  <c:v>2030</c:v>
                </c:pt>
                <c:pt idx="5">
                  <c:v>2035</c:v>
                </c:pt>
                <c:pt idx="6">
                  <c:v>2040</c:v>
                </c:pt>
                <c:pt idx="7">
                  <c:v>2050</c:v>
                </c:pt>
              </c:numCache>
            </c:numRef>
          </c:cat>
          <c:val>
            <c:numRef>
              <c:f>Final!$AC$31:$AJ$31</c:f>
              <c:numCache>
                <c:formatCode>General</c:formatCode>
                <c:ptCount val="8"/>
                <c:pt idx="0">
                  <c:v>150.22023060872769</c:v>
                </c:pt>
                <c:pt idx="1">
                  <c:v>157.62259342575709</c:v>
                </c:pt>
                <c:pt idx="2">
                  <c:v>173.91968466366089</c:v>
                </c:pt>
                <c:pt idx="3">
                  <c:v>185.34858462809041</c:v>
                </c:pt>
                <c:pt idx="4">
                  <c:v>195.94306422160889</c:v>
                </c:pt>
                <c:pt idx="5">
                  <c:v>205.90148526537581</c:v>
                </c:pt>
                <c:pt idx="6">
                  <c:v>215.44058822530701</c:v>
                </c:pt>
                <c:pt idx="7">
                  <c:v>237.9864111167428</c:v>
                </c:pt>
              </c:numCache>
            </c:numRef>
          </c:val>
        </c:ser>
        <c:ser>
          <c:idx val="1"/>
          <c:order val="1"/>
          <c:tx>
            <c:strRef>
              <c:f>Final!$AA$32</c:f>
              <c:strCache>
                <c:ptCount val="1"/>
                <c:pt idx="0">
                  <c:v>Oil product</c:v>
                </c:pt>
              </c:strCache>
            </c:strRef>
          </c:tx>
          <c:spPr>
            <a:solidFill>
              <a:srgbClr val="4A452A"/>
            </a:solidFill>
            <a:ln w="25400">
              <a:noFill/>
            </a:ln>
            <a:effectLst/>
          </c:spPr>
          <c:invertIfNegative val="0"/>
          <c:cat>
            <c:numRef>
              <c:f>Final!$AC$2:$AJ$2</c:f>
              <c:numCache>
                <c:formatCode>General</c:formatCode>
                <c:ptCount val="8"/>
                <c:pt idx="0">
                  <c:v>2013</c:v>
                </c:pt>
                <c:pt idx="1">
                  <c:v>2015</c:v>
                </c:pt>
                <c:pt idx="2">
                  <c:v>2020</c:v>
                </c:pt>
                <c:pt idx="3">
                  <c:v>2025</c:v>
                </c:pt>
                <c:pt idx="4">
                  <c:v>2030</c:v>
                </c:pt>
                <c:pt idx="5">
                  <c:v>2035</c:v>
                </c:pt>
                <c:pt idx="6">
                  <c:v>2040</c:v>
                </c:pt>
                <c:pt idx="7">
                  <c:v>2050</c:v>
                </c:pt>
              </c:numCache>
            </c:numRef>
          </c:cat>
          <c:val>
            <c:numRef>
              <c:f>Final!$AC$32:$AJ$32</c:f>
              <c:numCache>
                <c:formatCode>General</c:formatCode>
                <c:ptCount val="8"/>
                <c:pt idx="0">
                  <c:v>3114.0114867831271</c:v>
                </c:pt>
                <c:pt idx="1">
                  <c:v>3205.7418365979011</c:v>
                </c:pt>
                <c:pt idx="2">
                  <c:v>3348.601527681657</c:v>
                </c:pt>
                <c:pt idx="3">
                  <c:v>3408.145476416888</c:v>
                </c:pt>
                <c:pt idx="4">
                  <c:v>3657.5121747189201</c:v>
                </c:pt>
                <c:pt idx="5">
                  <c:v>3881.260740978732</c:v>
                </c:pt>
                <c:pt idx="6">
                  <c:v>4084.0838911689129</c:v>
                </c:pt>
                <c:pt idx="7">
                  <c:v>4420.6443179307871</c:v>
                </c:pt>
              </c:numCache>
            </c:numRef>
          </c:val>
        </c:ser>
        <c:ser>
          <c:idx val="2"/>
          <c:order val="2"/>
          <c:tx>
            <c:strRef>
              <c:f>Final!$AA$33</c:f>
              <c:strCache>
                <c:ptCount val="1"/>
                <c:pt idx="0">
                  <c:v>Natural gas</c:v>
                </c:pt>
              </c:strCache>
            </c:strRef>
          </c:tx>
          <c:spPr>
            <a:solidFill>
              <a:srgbClr val="948A54"/>
            </a:solidFill>
            <a:ln w="25400">
              <a:noFill/>
            </a:ln>
            <a:effectLst/>
          </c:spPr>
          <c:invertIfNegative val="0"/>
          <c:cat>
            <c:numRef>
              <c:f>Final!$AC$2:$AJ$2</c:f>
              <c:numCache>
                <c:formatCode>General</c:formatCode>
                <c:ptCount val="8"/>
                <c:pt idx="0">
                  <c:v>2013</c:v>
                </c:pt>
                <c:pt idx="1">
                  <c:v>2015</c:v>
                </c:pt>
                <c:pt idx="2">
                  <c:v>2020</c:v>
                </c:pt>
                <c:pt idx="3">
                  <c:v>2025</c:v>
                </c:pt>
                <c:pt idx="4">
                  <c:v>2030</c:v>
                </c:pt>
                <c:pt idx="5">
                  <c:v>2035</c:v>
                </c:pt>
                <c:pt idx="6">
                  <c:v>2040</c:v>
                </c:pt>
                <c:pt idx="7">
                  <c:v>2050</c:v>
                </c:pt>
              </c:numCache>
            </c:numRef>
          </c:cat>
          <c:val>
            <c:numRef>
              <c:f>Final!$AC$33:$AJ$33</c:f>
              <c:numCache>
                <c:formatCode>General</c:formatCode>
                <c:ptCount val="8"/>
                <c:pt idx="0">
                  <c:v>1928.990935702491</c:v>
                </c:pt>
                <c:pt idx="1">
                  <c:v>1858.5884924061879</c:v>
                </c:pt>
                <c:pt idx="2">
                  <c:v>2019.8068055437029</c:v>
                </c:pt>
                <c:pt idx="3">
                  <c:v>2053.4125121336151</c:v>
                </c:pt>
                <c:pt idx="4">
                  <c:v>2153.975355287173</c:v>
                </c:pt>
                <c:pt idx="5">
                  <c:v>2299.5340579799822</c:v>
                </c:pt>
                <c:pt idx="6">
                  <c:v>2537.2402289849838</c:v>
                </c:pt>
                <c:pt idx="7">
                  <c:v>2976.783801503258</c:v>
                </c:pt>
              </c:numCache>
            </c:numRef>
          </c:val>
        </c:ser>
        <c:ser>
          <c:idx val="3"/>
          <c:order val="3"/>
          <c:tx>
            <c:strRef>
              <c:f>Final!$AA$34</c:f>
              <c:strCache>
                <c:ptCount val="1"/>
                <c:pt idx="0">
                  <c:v>Biomass &amp; Biofuels</c:v>
                </c:pt>
              </c:strCache>
            </c:strRef>
          </c:tx>
          <c:spPr>
            <a:solidFill>
              <a:srgbClr val="762F00"/>
            </a:solidFill>
            <a:ln w="25400">
              <a:noFill/>
            </a:ln>
            <a:effectLst/>
          </c:spPr>
          <c:invertIfNegative val="0"/>
          <c:cat>
            <c:numRef>
              <c:f>Final!$AC$2:$AJ$2</c:f>
              <c:numCache>
                <c:formatCode>General</c:formatCode>
                <c:ptCount val="8"/>
                <c:pt idx="0">
                  <c:v>2013</c:v>
                </c:pt>
                <c:pt idx="1">
                  <c:v>2015</c:v>
                </c:pt>
                <c:pt idx="2">
                  <c:v>2020</c:v>
                </c:pt>
                <c:pt idx="3">
                  <c:v>2025</c:v>
                </c:pt>
                <c:pt idx="4">
                  <c:v>2030</c:v>
                </c:pt>
                <c:pt idx="5">
                  <c:v>2035</c:v>
                </c:pt>
                <c:pt idx="6">
                  <c:v>2040</c:v>
                </c:pt>
                <c:pt idx="7">
                  <c:v>2050</c:v>
                </c:pt>
              </c:numCache>
            </c:numRef>
          </c:cat>
          <c:val>
            <c:numRef>
              <c:f>Final!$AC$34:$AJ$34</c:f>
              <c:numCache>
                <c:formatCode>General</c:formatCode>
                <c:ptCount val="8"/>
                <c:pt idx="0">
                  <c:v>613.19213512479587</c:v>
                </c:pt>
                <c:pt idx="1">
                  <c:v>621.58756359349798</c:v>
                </c:pt>
                <c:pt idx="2">
                  <c:v>612.75941433252694</c:v>
                </c:pt>
                <c:pt idx="3">
                  <c:v>560.56452017025788</c:v>
                </c:pt>
                <c:pt idx="4">
                  <c:v>532.72374743479259</c:v>
                </c:pt>
                <c:pt idx="5">
                  <c:v>528.80050689626239</c:v>
                </c:pt>
                <c:pt idx="6">
                  <c:v>491.83175041623849</c:v>
                </c:pt>
                <c:pt idx="7">
                  <c:v>477.91743218712861</c:v>
                </c:pt>
              </c:numCache>
            </c:numRef>
          </c:val>
        </c:ser>
        <c:ser>
          <c:idx val="4"/>
          <c:order val="4"/>
          <c:tx>
            <c:strRef>
              <c:f>Final!$AA$35</c:f>
              <c:strCache>
                <c:ptCount val="1"/>
                <c:pt idx="0">
                  <c:v>Hydrogen</c:v>
                </c:pt>
              </c:strCache>
            </c:strRef>
          </c:tx>
          <c:spPr>
            <a:solidFill>
              <a:srgbClr val="000090"/>
            </a:solidFill>
            <a:ln w="25400">
              <a:noFill/>
            </a:ln>
            <a:effectLst>
              <a:outerShdw dist="35921" dir="2700000" algn="br">
                <a:srgbClr val="000000"/>
              </a:outerShdw>
            </a:effectLst>
          </c:spPr>
          <c:invertIfNegative val="0"/>
          <c:cat>
            <c:numRef>
              <c:f>Final!$AC$2:$AJ$2</c:f>
              <c:numCache>
                <c:formatCode>General</c:formatCode>
                <c:ptCount val="8"/>
                <c:pt idx="0">
                  <c:v>2013</c:v>
                </c:pt>
                <c:pt idx="1">
                  <c:v>2015</c:v>
                </c:pt>
                <c:pt idx="2">
                  <c:v>2020</c:v>
                </c:pt>
                <c:pt idx="3">
                  <c:v>2025</c:v>
                </c:pt>
                <c:pt idx="4">
                  <c:v>2030</c:v>
                </c:pt>
                <c:pt idx="5">
                  <c:v>2035</c:v>
                </c:pt>
                <c:pt idx="6">
                  <c:v>2040</c:v>
                </c:pt>
                <c:pt idx="7">
                  <c:v>2050</c:v>
                </c:pt>
              </c:numCache>
            </c:numRef>
          </c:cat>
          <c:val>
            <c:numRef>
              <c:f>Final!$AC$35:$AJ$35</c:f>
              <c:numCache>
                <c:formatCode>General</c:formatCode>
                <c:ptCount val="8"/>
                <c:pt idx="0">
                  <c:v>0</c:v>
                </c:pt>
                <c:pt idx="1">
                  <c:v>0</c:v>
                </c:pt>
                <c:pt idx="2">
                  <c:v>0</c:v>
                </c:pt>
                <c:pt idx="3">
                  <c:v>0</c:v>
                </c:pt>
                <c:pt idx="4">
                  <c:v>0</c:v>
                </c:pt>
                <c:pt idx="5">
                  <c:v>0</c:v>
                </c:pt>
                <c:pt idx="6">
                  <c:v>0</c:v>
                </c:pt>
                <c:pt idx="7">
                  <c:v>0</c:v>
                </c:pt>
              </c:numCache>
            </c:numRef>
          </c:val>
        </c:ser>
        <c:ser>
          <c:idx val="5"/>
          <c:order val="5"/>
          <c:tx>
            <c:strRef>
              <c:f>Final!$AA$36</c:f>
              <c:strCache>
                <c:ptCount val="1"/>
                <c:pt idx="0">
                  <c:v>Renewable</c:v>
                </c:pt>
              </c:strCache>
            </c:strRef>
          </c:tx>
          <c:spPr>
            <a:solidFill>
              <a:srgbClr val="FCF305"/>
            </a:solidFill>
            <a:ln w="25400">
              <a:noFill/>
            </a:ln>
            <a:effectLst/>
          </c:spPr>
          <c:invertIfNegative val="0"/>
          <c:cat>
            <c:numRef>
              <c:f>Final!$AC$2:$AJ$2</c:f>
              <c:numCache>
                <c:formatCode>General</c:formatCode>
                <c:ptCount val="8"/>
                <c:pt idx="0">
                  <c:v>2013</c:v>
                </c:pt>
                <c:pt idx="1">
                  <c:v>2015</c:v>
                </c:pt>
                <c:pt idx="2">
                  <c:v>2020</c:v>
                </c:pt>
                <c:pt idx="3">
                  <c:v>2025</c:v>
                </c:pt>
                <c:pt idx="4">
                  <c:v>2030</c:v>
                </c:pt>
                <c:pt idx="5">
                  <c:v>2035</c:v>
                </c:pt>
                <c:pt idx="6">
                  <c:v>2040</c:v>
                </c:pt>
                <c:pt idx="7">
                  <c:v>2050</c:v>
                </c:pt>
              </c:numCache>
            </c:numRef>
          </c:cat>
          <c:val>
            <c:numRef>
              <c:f>Final!$AC$36:$AJ$36</c:f>
              <c:numCache>
                <c:formatCode>General</c:formatCode>
                <c:ptCount val="8"/>
                <c:pt idx="0">
                  <c:v>0</c:v>
                </c:pt>
                <c:pt idx="1">
                  <c:v>4.7337263215734497E-7</c:v>
                </c:pt>
                <c:pt idx="2">
                  <c:v>6.3478417187906597E-3</c:v>
                </c:pt>
                <c:pt idx="3">
                  <c:v>3.2481243611095509</c:v>
                </c:pt>
                <c:pt idx="4">
                  <c:v>5.764668525094728</c:v>
                </c:pt>
                <c:pt idx="5">
                  <c:v>7.5696213257588116</c:v>
                </c:pt>
                <c:pt idx="6">
                  <c:v>9.4870969307310506</c:v>
                </c:pt>
                <c:pt idx="7">
                  <c:v>13.222491737101899</c:v>
                </c:pt>
              </c:numCache>
            </c:numRef>
          </c:val>
        </c:ser>
        <c:ser>
          <c:idx val="6"/>
          <c:order val="6"/>
          <c:tx>
            <c:strRef>
              <c:f>Final!$AA$37</c:f>
              <c:strCache>
                <c:ptCount val="1"/>
                <c:pt idx="0">
                  <c:v>Electricity &amp; heat</c:v>
                </c:pt>
              </c:strCache>
            </c:strRef>
          </c:tx>
          <c:spPr>
            <a:solidFill>
              <a:srgbClr val="B7DEE8"/>
            </a:solidFill>
            <a:ln w="25400">
              <a:noFill/>
            </a:ln>
            <a:effectLst/>
          </c:spPr>
          <c:invertIfNegative val="0"/>
          <c:cat>
            <c:numRef>
              <c:f>Final!$AC$2:$AJ$2</c:f>
              <c:numCache>
                <c:formatCode>General</c:formatCode>
                <c:ptCount val="8"/>
                <c:pt idx="0">
                  <c:v>2013</c:v>
                </c:pt>
                <c:pt idx="1">
                  <c:v>2015</c:v>
                </c:pt>
                <c:pt idx="2">
                  <c:v>2020</c:v>
                </c:pt>
                <c:pt idx="3">
                  <c:v>2025</c:v>
                </c:pt>
                <c:pt idx="4">
                  <c:v>2030</c:v>
                </c:pt>
                <c:pt idx="5">
                  <c:v>2035</c:v>
                </c:pt>
                <c:pt idx="6">
                  <c:v>2040</c:v>
                </c:pt>
                <c:pt idx="7">
                  <c:v>2050</c:v>
                </c:pt>
              </c:numCache>
            </c:numRef>
          </c:cat>
          <c:val>
            <c:numRef>
              <c:f>Final!$AC$37:$AJ$37</c:f>
              <c:numCache>
                <c:formatCode>General</c:formatCode>
                <c:ptCount val="8"/>
                <c:pt idx="0">
                  <c:v>1729.349254428558</c:v>
                </c:pt>
                <c:pt idx="1">
                  <c:v>1760.9879764936611</c:v>
                </c:pt>
                <c:pt idx="2">
                  <c:v>1910.4423815260179</c:v>
                </c:pt>
                <c:pt idx="3">
                  <c:v>2028.633417667023</c:v>
                </c:pt>
                <c:pt idx="4">
                  <c:v>2141.9587789814582</c:v>
                </c:pt>
                <c:pt idx="5">
                  <c:v>2355.4579942326268</c:v>
                </c:pt>
                <c:pt idx="6">
                  <c:v>2439.1228721664088</c:v>
                </c:pt>
                <c:pt idx="7">
                  <c:v>2600.0052867096911</c:v>
                </c:pt>
              </c:numCache>
            </c:numRef>
          </c:val>
        </c:ser>
        <c:ser>
          <c:idx val="7"/>
          <c:order val="7"/>
          <c:tx>
            <c:strRef>
              <c:f>Final!$AA$38</c:f>
              <c:strCache>
                <c:ptCount val="1"/>
                <c:pt idx="0">
                  <c:v>Non energy use</c:v>
                </c:pt>
              </c:strCache>
            </c:strRef>
          </c:tx>
          <c:spPr>
            <a:solidFill>
              <a:srgbClr val="D9D9D9"/>
            </a:solidFill>
            <a:ln w="25400">
              <a:noFill/>
            </a:ln>
            <a:effectLst/>
          </c:spPr>
          <c:invertIfNegative val="0"/>
          <c:cat>
            <c:numRef>
              <c:f>Final!$AC$2:$AJ$2</c:f>
              <c:numCache>
                <c:formatCode>General</c:formatCode>
                <c:ptCount val="8"/>
                <c:pt idx="0">
                  <c:v>2013</c:v>
                </c:pt>
                <c:pt idx="1">
                  <c:v>2015</c:v>
                </c:pt>
                <c:pt idx="2">
                  <c:v>2020</c:v>
                </c:pt>
                <c:pt idx="3">
                  <c:v>2025</c:v>
                </c:pt>
                <c:pt idx="4">
                  <c:v>2030</c:v>
                </c:pt>
                <c:pt idx="5">
                  <c:v>2035</c:v>
                </c:pt>
                <c:pt idx="6">
                  <c:v>2040</c:v>
                </c:pt>
                <c:pt idx="7">
                  <c:v>2050</c:v>
                </c:pt>
              </c:numCache>
            </c:numRef>
          </c:cat>
          <c:val>
            <c:numRef>
              <c:f>Final!$AC$38:$AJ$38</c:f>
              <c:numCache>
                <c:formatCode>General</c:formatCode>
                <c:ptCount val="8"/>
                <c:pt idx="0">
                  <c:v>376.54457188989159</c:v>
                </c:pt>
                <c:pt idx="1">
                  <c:v>388.56639241074311</c:v>
                </c:pt>
                <c:pt idx="2">
                  <c:v>435.31261052544039</c:v>
                </c:pt>
                <c:pt idx="3">
                  <c:v>461.85728758812138</c:v>
                </c:pt>
                <c:pt idx="4">
                  <c:v>510.10698837512422</c:v>
                </c:pt>
                <c:pt idx="5">
                  <c:v>558.80891642774122</c:v>
                </c:pt>
                <c:pt idx="6">
                  <c:v>615.65977282764345</c:v>
                </c:pt>
                <c:pt idx="7">
                  <c:v>729.95022669568982</c:v>
                </c:pt>
              </c:numCache>
            </c:numRef>
          </c:val>
        </c:ser>
        <c:dLbls>
          <c:showLegendKey val="0"/>
          <c:showVal val="0"/>
          <c:showCatName val="0"/>
          <c:showSerName val="0"/>
          <c:showPercent val="0"/>
          <c:showBubbleSize val="0"/>
        </c:dLbls>
        <c:gapWidth val="150"/>
        <c:overlap val="100"/>
        <c:axId val="486695856"/>
        <c:axId val="481734192"/>
      </c:barChart>
      <c:catAx>
        <c:axId val="486695856"/>
        <c:scaling>
          <c:orientation val="minMax"/>
        </c:scaling>
        <c:delete val="0"/>
        <c:axPos val="b"/>
        <c:numFmt formatCode="General" sourceLinked="1"/>
        <c:majorTickMark val="out"/>
        <c:minorTickMark val="none"/>
        <c:tickLblPos val="nextTo"/>
        <c:spPr>
          <a:ln w="3175">
            <a:solidFill>
              <a:srgbClr val="808080"/>
            </a:solidFill>
            <a:prstDash val="solid"/>
          </a:ln>
        </c:spPr>
        <c:crossAx val="481734192"/>
        <c:crosses val="autoZero"/>
        <c:auto val="1"/>
        <c:lblAlgn val="ctr"/>
        <c:lblOffset val="100"/>
        <c:noMultiLvlLbl val="1"/>
      </c:catAx>
      <c:valAx>
        <c:axId val="481734192"/>
        <c:scaling>
          <c:orientation val="minMax"/>
          <c:max val="12000"/>
        </c:scaling>
        <c:delete val="0"/>
        <c:axPos val="l"/>
        <c:majorGridlines>
          <c:spPr>
            <a:ln w="3175">
              <a:solidFill>
                <a:srgbClr val="808080"/>
              </a:solidFill>
              <a:prstDash val="solid"/>
            </a:ln>
          </c:spPr>
        </c:majorGridlines>
        <c:title>
          <c:tx>
            <c:rich>
              <a:bodyPr rot="-5400000" vert="horz"/>
              <a:lstStyle/>
              <a:p>
                <a:pPr>
                  <a:defRPr/>
                </a:pPr>
                <a:r>
                  <a:rPr lang="en-US"/>
                  <a:t>PJ</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crossAx val="486695856"/>
        <c:crosses val="autoZero"/>
        <c:crossBetween val="between"/>
      </c:valAx>
      <c:spPr>
        <a:solidFill>
          <a:srgbClr val="FFFFFF"/>
        </a:solidFill>
        <a:ln w="25400">
          <a:noFill/>
        </a:ln>
      </c:spPr>
    </c:plotArea>
    <c:legend>
      <c:legendPos val="r"/>
      <c:layout/>
      <c:overlay val="0"/>
    </c:legend>
    <c:plotVisOnly val="1"/>
    <c:dispBlanksAs val="gap"/>
    <c:showDLblsOverMax val="0"/>
  </c:chart>
  <c:spPr>
    <a:solidFill>
      <a:srgbClr val="FFFFFF"/>
    </a:solidFill>
    <a:ln w="3175">
      <a:solidFill>
        <a:srgbClr val="808080"/>
      </a:solidFill>
      <a:prstDash val="solid"/>
    </a:ln>
  </c:spPr>
  <c:txPr>
    <a:bodyPr/>
    <a:lstStyle/>
    <a:p>
      <a:pPr>
        <a:defRPr sz="1400" b="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Primary!$Y$69</c:f>
              <c:strCache>
                <c:ptCount val="1"/>
                <c:pt idx="0">
                  <c:v>Coal</c:v>
                </c:pt>
              </c:strCache>
            </c:strRef>
          </c:tx>
          <c:spPr>
            <a:solidFill>
              <a:srgbClr val="000000"/>
            </a:solidFill>
            <a:ln w="25400">
              <a:noFill/>
            </a:ln>
            <a:effectLst/>
          </c:spPr>
          <c:invertIfNegative val="0"/>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Primary!$AA$69:$AH$69</c:f>
              <c:numCache>
                <c:formatCode>General</c:formatCode>
                <c:ptCount val="8"/>
                <c:pt idx="0">
                  <c:v>1730.6659183333329</c:v>
                </c:pt>
                <c:pt idx="1">
                  <c:v>1794.3314696</c:v>
                </c:pt>
                <c:pt idx="2">
                  <c:v>2034.613359095672</c:v>
                </c:pt>
                <c:pt idx="3">
                  <c:v>2144.8991364632102</c:v>
                </c:pt>
                <c:pt idx="4">
                  <c:v>1950.6765469653719</c:v>
                </c:pt>
                <c:pt idx="5">
                  <c:v>2071.42082303297</c:v>
                </c:pt>
                <c:pt idx="6">
                  <c:v>1878.782994702151</c:v>
                </c:pt>
                <c:pt idx="7">
                  <c:v>1935.8300039073999</c:v>
                </c:pt>
              </c:numCache>
            </c:numRef>
          </c:val>
        </c:ser>
        <c:ser>
          <c:idx val="1"/>
          <c:order val="1"/>
          <c:tx>
            <c:strRef>
              <c:f>Primary!$Y$70</c:f>
              <c:strCache>
                <c:ptCount val="1"/>
                <c:pt idx="0">
                  <c:v>Oil</c:v>
                </c:pt>
              </c:strCache>
            </c:strRef>
          </c:tx>
          <c:spPr>
            <a:solidFill>
              <a:srgbClr val="4A452A"/>
            </a:solidFill>
            <a:ln w="25400">
              <a:noFill/>
            </a:ln>
            <a:effectLst/>
          </c:spPr>
          <c:invertIfNegative val="0"/>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Primary!$AA$70:$AH$70</c:f>
              <c:numCache>
                <c:formatCode>General</c:formatCode>
                <c:ptCount val="8"/>
                <c:pt idx="0">
                  <c:v>8218.8361855919611</c:v>
                </c:pt>
                <c:pt idx="1">
                  <c:v>9264.9879292618607</c:v>
                </c:pt>
                <c:pt idx="2">
                  <c:v>11043.609985680199</c:v>
                </c:pt>
                <c:pt idx="3">
                  <c:v>12495.12612683616</c:v>
                </c:pt>
                <c:pt idx="4">
                  <c:v>12934.386882183069</c:v>
                </c:pt>
                <c:pt idx="5">
                  <c:v>13193.479809739119</c:v>
                </c:pt>
                <c:pt idx="6">
                  <c:v>13156.60469971414</c:v>
                </c:pt>
                <c:pt idx="7">
                  <c:v>13094.55971042873</c:v>
                </c:pt>
              </c:numCache>
            </c:numRef>
          </c:val>
        </c:ser>
        <c:ser>
          <c:idx val="2"/>
          <c:order val="2"/>
          <c:tx>
            <c:strRef>
              <c:f>Primary!$Y$71</c:f>
              <c:strCache>
                <c:ptCount val="1"/>
                <c:pt idx="0">
                  <c:v>Gas</c:v>
                </c:pt>
              </c:strCache>
            </c:strRef>
          </c:tx>
          <c:spPr>
            <a:solidFill>
              <a:srgbClr val="948A54"/>
            </a:solidFill>
            <a:ln w="25400">
              <a:noFill/>
            </a:ln>
            <a:effectLst/>
          </c:spPr>
          <c:invertIfNegative val="0"/>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Primary!$AA$71:$AH$71</c:f>
              <c:numCache>
                <c:formatCode>General</c:formatCode>
                <c:ptCount val="8"/>
                <c:pt idx="0">
                  <c:v>6364.7345735332829</c:v>
                </c:pt>
                <c:pt idx="1">
                  <c:v>5660.9959877626616</c:v>
                </c:pt>
                <c:pt idx="2">
                  <c:v>5681.9607910157974</c:v>
                </c:pt>
                <c:pt idx="3">
                  <c:v>6475.3761386137539</c:v>
                </c:pt>
                <c:pt idx="4">
                  <c:v>7434.6622585146997</c:v>
                </c:pt>
                <c:pt idx="5">
                  <c:v>8498.2611843294671</c:v>
                </c:pt>
                <c:pt idx="6">
                  <c:v>9423.936725459027</c:v>
                </c:pt>
                <c:pt idx="7">
                  <c:v>10169.50802179393</c:v>
                </c:pt>
              </c:numCache>
            </c:numRef>
          </c:val>
        </c:ser>
        <c:ser>
          <c:idx val="3"/>
          <c:order val="3"/>
          <c:tx>
            <c:strRef>
              <c:f>Primary!$Y$72</c:f>
              <c:strCache>
                <c:ptCount val="1"/>
                <c:pt idx="0">
                  <c:v>Uranium</c:v>
                </c:pt>
              </c:strCache>
            </c:strRef>
          </c:tx>
          <c:spPr>
            <a:solidFill>
              <a:srgbClr val="604A7B"/>
            </a:solidFill>
            <a:ln w="25400">
              <a:noFill/>
            </a:ln>
            <a:effectLst/>
          </c:spPr>
          <c:invertIfNegative val="0"/>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Primary!$AA$72:$AH$72</c:f>
              <c:numCache>
                <c:formatCode>General</c:formatCode>
                <c:ptCount val="8"/>
                <c:pt idx="0">
                  <c:v>6185.9397421931199</c:v>
                </c:pt>
                <c:pt idx="1">
                  <c:v>6211.08269419313</c:v>
                </c:pt>
                <c:pt idx="2">
                  <c:v>5902.4556301931298</c:v>
                </c:pt>
                <c:pt idx="3">
                  <c:v>5792.5911046931296</c:v>
                </c:pt>
                <c:pt idx="4">
                  <c:v>5882.3277781931301</c:v>
                </c:pt>
                <c:pt idx="5">
                  <c:v>5951.0979391931296</c:v>
                </c:pt>
                <c:pt idx="6">
                  <c:v>5900.8120351931302</c:v>
                </c:pt>
                <c:pt idx="7">
                  <c:v>5701.2108361931396</c:v>
                </c:pt>
              </c:numCache>
            </c:numRef>
          </c:val>
        </c:ser>
        <c:ser>
          <c:idx val="4"/>
          <c:order val="4"/>
          <c:tx>
            <c:strRef>
              <c:f>Primary!$Y$73</c:f>
              <c:strCache>
                <c:ptCount val="1"/>
                <c:pt idx="0">
                  <c:v>Biomass</c:v>
                </c:pt>
              </c:strCache>
            </c:strRef>
          </c:tx>
          <c:spPr>
            <a:solidFill>
              <a:srgbClr val="984807"/>
            </a:solidFill>
            <a:ln w="25400">
              <a:noFill/>
            </a:ln>
            <a:effectLst/>
          </c:spPr>
          <c:invertIfNegative val="0"/>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Primary!$AA$73:$AH$73</c:f>
              <c:numCache>
                <c:formatCode>General</c:formatCode>
                <c:ptCount val="8"/>
                <c:pt idx="0">
                  <c:v>646.226417223162</c:v>
                </c:pt>
                <c:pt idx="1">
                  <c:v>682.32105065801159</c:v>
                </c:pt>
                <c:pt idx="2">
                  <c:v>670.16876468074838</c:v>
                </c:pt>
                <c:pt idx="3">
                  <c:v>625.21722659687134</c:v>
                </c:pt>
                <c:pt idx="4">
                  <c:v>607.40752991542229</c:v>
                </c:pt>
                <c:pt idx="5">
                  <c:v>603.79385867206895</c:v>
                </c:pt>
                <c:pt idx="6">
                  <c:v>572.0265292811174</c:v>
                </c:pt>
                <c:pt idx="7">
                  <c:v>558.80901010383707</c:v>
                </c:pt>
              </c:numCache>
            </c:numRef>
          </c:val>
        </c:ser>
        <c:ser>
          <c:idx val="5"/>
          <c:order val="5"/>
          <c:tx>
            <c:strRef>
              <c:f>Primary!$Y$74</c:f>
              <c:strCache>
                <c:ptCount val="1"/>
                <c:pt idx="0">
                  <c:v>Renewable</c:v>
                </c:pt>
              </c:strCache>
            </c:strRef>
          </c:tx>
          <c:spPr>
            <a:solidFill>
              <a:srgbClr val="006411"/>
            </a:solidFill>
            <a:ln w="25400">
              <a:noFill/>
            </a:ln>
            <a:effectLst/>
          </c:spPr>
          <c:invertIfNegative val="0"/>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Primary!$AA$74:$AH$74</c:f>
              <c:numCache>
                <c:formatCode>General</c:formatCode>
                <c:ptCount val="8"/>
                <c:pt idx="0">
                  <c:v>90.555224509350694</c:v>
                </c:pt>
                <c:pt idx="1">
                  <c:v>142.49997177297769</c:v>
                </c:pt>
                <c:pt idx="2">
                  <c:v>201.2228947374094</c:v>
                </c:pt>
                <c:pt idx="3">
                  <c:v>220.7851922349067</c:v>
                </c:pt>
                <c:pt idx="4">
                  <c:v>243.8336016573854</c:v>
                </c:pt>
                <c:pt idx="5">
                  <c:v>274.44924391784542</c:v>
                </c:pt>
                <c:pt idx="6">
                  <c:v>279.55759318262369</c:v>
                </c:pt>
                <c:pt idx="7">
                  <c:v>296.752398973857</c:v>
                </c:pt>
              </c:numCache>
            </c:numRef>
          </c:val>
        </c:ser>
        <c:ser>
          <c:idx val="6"/>
          <c:order val="6"/>
          <c:tx>
            <c:strRef>
              <c:f>Primary!$Y$75</c:f>
              <c:strCache>
                <c:ptCount val="1"/>
                <c:pt idx="0">
                  <c:v>Hydro</c:v>
                </c:pt>
              </c:strCache>
            </c:strRef>
          </c:tx>
          <c:spPr>
            <a:solidFill>
              <a:srgbClr val="558ED5"/>
            </a:solidFill>
            <a:ln w="25400">
              <a:noFill/>
            </a:ln>
            <a:effectLst/>
          </c:spPr>
          <c:invertIfNegative val="0"/>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Primary!$AA$75:$AH$75</c:f>
              <c:numCache>
                <c:formatCode>General</c:formatCode>
                <c:ptCount val="8"/>
                <c:pt idx="0">
                  <c:v>1397.112374655105</c:v>
                </c:pt>
                <c:pt idx="1">
                  <c:v>1441.795993654425</c:v>
                </c:pt>
                <c:pt idx="2">
                  <c:v>1540.367190705156</c:v>
                </c:pt>
                <c:pt idx="3">
                  <c:v>1578.40948837766</c:v>
                </c:pt>
                <c:pt idx="4">
                  <c:v>1650.479803910785</c:v>
                </c:pt>
                <c:pt idx="5">
                  <c:v>1710.83220715427</c:v>
                </c:pt>
                <c:pt idx="6">
                  <c:v>1749.071821623824</c:v>
                </c:pt>
                <c:pt idx="7">
                  <c:v>1936.0639690820269</c:v>
                </c:pt>
              </c:numCache>
            </c:numRef>
          </c:val>
        </c:ser>
        <c:ser>
          <c:idx val="7"/>
          <c:order val="7"/>
          <c:tx>
            <c:strRef>
              <c:f>Primary!$Y$76</c:f>
              <c:strCache>
                <c:ptCount val="1"/>
                <c:pt idx="0">
                  <c:v>Imports</c:v>
                </c:pt>
              </c:strCache>
            </c:strRef>
          </c:tx>
          <c:spPr>
            <a:solidFill>
              <a:srgbClr val="A6A6A6"/>
            </a:solidFill>
            <a:ln w="25400">
              <a:noFill/>
            </a:ln>
            <a:effectLst/>
          </c:spPr>
          <c:invertIfNegative val="0"/>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Primary!$AA$76:$AH$76</c:f>
              <c:numCache>
                <c:formatCode>General</c:formatCode>
                <c:ptCount val="8"/>
                <c:pt idx="0">
                  <c:v>3711.7580871862501</c:v>
                </c:pt>
                <c:pt idx="1">
                  <c:v>3397.3553712603998</c:v>
                </c:pt>
                <c:pt idx="2">
                  <c:v>2665.97452434979</c:v>
                </c:pt>
                <c:pt idx="3">
                  <c:v>2339.8395703983101</c:v>
                </c:pt>
                <c:pt idx="4">
                  <c:v>2216.4477455597698</c:v>
                </c:pt>
                <c:pt idx="5">
                  <c:v>2221.3711886209098</c:v>
                </c:pt>
                <c:pt idx="6">
                  <c:v>2137.4761001842498</c:v>
                </c:pt>
                <c:pt idx="7">
                  <c:v>2221.9399249326998</c:v>
                </c:pt>
              </c:numCache>
            </c:numRef>
          </c:val>
        </c:ser>
        <c:dLbls>
          <c:showLegendKey val="0"/>
          <c:showVal val="0"/>
          <c:showCatName val="0"/>
          <c:showSerName val="0"/>
          <c:showPercent val="0"/>
          <c:showBubbleSize val="0"/>
        </c:dLbls>
        <c:gapWidth val="150"/>
        <c:overlap val="100"/>
        <c:axId val="562485448"/>
        <c:axId val="562485840"/>
      </c:barChart>
      <c:lineChart>
        <c:grouping val="stacked"/>
        <c:varyColors val="0"/>
        <c:ser>
          <c:idx val="8"/>
          <c:order val="8"/>
          <c:tx>
            <c:strRef>
              <c:f>Primary!$Y$77</c:f>
              <c:strCache>
                <c:ptCount val="1"/>
                <c:pt idx="0">
                  <c:v>Final energy consumption</c:v>
                </c:pt>
              </c:strCache>
            </c:strRef>
          </c:tx>
          <c:spPr>
            <a:ln w="38100">
              <a:solidFill>
                <a:srgbClr val="900000"/>
              </a:solidFill>
              <a:prstDash val="solid"/>
            </a:ln>
          </c:spPr>
          <c:marker>
            <c:symbol val="none"/>
          </c:marker>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Primary!$AA$77:$AH$77</c:f>
              <c:numCache>
                <c:formatCode>General</c:formatCode>
                <c:ptCount val="8"/>
                <c:pt idx="0">
                  <c:v>7907.735450976219</c:v>
                </c:pt>
                <c:pt idx="1">
                  <c:v>8039.1132596624102</c:v>
                </c:pt>
                <c:pt idx="2">
                  <c:v>8453.6721036627423</c:v>
                </c:pt>
                <c:pt idx="3">
                  <c:v>8726.5605814485607</c:v>
                </c:pt>
                <c:pt idx="4">
                  <c:v>9245.4784136080325</c:v>
                </c:pt>
                <c:pt idx="5">
                  <c:v>9849.5724768552609</c:v>
                </c:pt>
                <c:pt idx="6">
                  <c:v>10365.4996323866</c:v>
                </c:pt>
                <c:pt idx="7">
                  <c:v>11408.08035077883</c:v>
                </c:pt>
              </c:numCache>
            </c:numRef>
          </c:val>
          <c:smooth val="0"/>
        </c:ser>
        <c:ser>
          <c:idx val="9"/>
          <c:order val="9"/>
          <c:tx>
            <c:strRef>
              <c:f>Primary!$Y$78</c:f>
              <c:strCache>
                <c:ptCount val="1"/>
                <c:pt idx="0">
                  <c:v>Exports</c:v>
                </c:pt>
              </c:strCache>
            </c:strRef>
          </c:tx>
          <c:spPr>
            <a:ln w="38100">
              <a:solidFill>
                <a:srgbClr val="FF8080"/>
              </a:solidFill>
              <a:prstDash val="solid"/>
            </a:ln>
          </c:spPr>
          <c:marker>
            <c:symbol val="none"/>
          </c:marker>
          <c:cat>
            <c:numRef>
              <c:f>Primary!$AA$68:$AH$68</c:f>
              <c:numCache>
                <c:formatCode>General</c:formatCode>
                <c:ptCount val="8"/>
                <c:pt idx="0">
                  <c:v>2013</c:v>
                </c:pt>
                <c:pt idx="1">
                  <c:v>2015</c:v>
                </c:pt>
                <c:pt idx="2">
                  <c:v>2020</c:v>
                </c:pt>
                <c:pt idx="3">
                  <c:v>2025</c:v>
                </c:pt>
                <c:pt idx="4">
                  <c:v>2030</c:v>
                </c:pt>
                <c:pt idx="5">
                  <c:v>2035</c:v>
                </c:pt>
                <c:pt idx="6">
                  <c:v>2040</c:v>
                </c:pt>
                <c:pt idx="7">
                  <c:v>2050</c:v>
                </c:pt>
              </c:numCache>
            </c:numRef>
          </c:cat>
          <c:val>
            <c:numRef>
              <c:f>Primary!$AA$78:$AH$78</c:f>
              <c:numCache>
                <c:formatCode>General</c:formatCode>
                <c:ptCount val="8"/>
                <c:pt idx="0">
                  <c:v>17042.527277090801</c:v>
                </c:pt>
                <c:pt idx="1">
                  <c:v>17602.883844432701</c:v>
                </c:pt>
                <c:pt idx="2">
                  <c:v>18272.9401515278</c:v>
                </c:pt>
                <c:pt idx="3">
                  <c:v>19719.9336034642</c:v>
                </c:pt>
                <c:pt idx="4">
                  <c:v>20338.515686426501</c:v>
                </c:pt>
                <c:pt idx="5">
                  <c:v>20927.185323437901</c:v>
                </c:pt>
                <c:pt idx="6">
                  <c:v>20833.9598913874</c:v>
                </c:pt>
                <c:pt idx="7">
                  <c:v>20675.975664085599</c:v>
                </c:pt>
              </c:numCache>
            </c:numRef>
          </c:val>
          <c:smooth val="0"/>
        </c:ser>
        <c:dLbls>
          <c:showLegendKey val="0"/>
          <c:showVal val="0"/>
          <c:showCatName val="0"/>
          <c:showSerName val="0"/>
          <c:showPercent val="0"/>
          <c:showBubbleSize val="0"/>
        </c:dLbls>
        <c:marker val="1"/>
        <c:smooth val="0"/>
        <c:axId val="562485448"/>
        <c:axId val="562485840"/>
      </c:lineChart>
      <c:catAx>
        <c:axId val="562485448"/>
        <c:scaling>
          <c:orientation val="minMax"/>
        </c:scaling>
        <c:delete val="0"/>
        <c:axPos val="b"/>
        <c:numFmt formatCode="General" sourceLinked="1"/>
        <c:majorTickMark val="out"/>
        <c:minorTickMark val="none"/>
        <c:tickLblPos val="nextTo"/>
        <c:spPr>
          <a:ln w="3175">
            <a:solidFill>
              <a:srgbClr val="808080"/>
            </a:solidFill>
            <a:prstDash val="solid"/>
          </a:ln>
        </c:spPr>
        <c:crossAx val="562485840"/>
        <c:crosses val="autoZero"/>
        <c:auto val="1"/>
        <c:lblAlgn val="ctr"/>
        <c:lblOffset val="100"/>
        <c:noMultiLvlLbl val="1"/>
      </c:catAx>
      <c:valAx>
        <c:axId val="562485840"/>
        <c:scaling>
          <c:orientation val="minMax"/>
        </c:scaling>
        <c:delete val="0"/>
        <c:axPos val="l"/>
        <c:majorGridlines>
          <c:spPr>
            <a:ln w="3175">
              <a:solidFill>
                <a:srgbClr val="808080"/>
              </a:solidFill>
              <a:prstDash val="solid"/>
            </a:ln>
          </c:spPr>
        </c:majorGridlines>
        <c:title>
          <c:tx>
            <c:rich>
              <a:bodyPr rot="-5400000" vert="horz"/>
              <a:lstStyle/>
              <a:p>
                <a:pPr>
                  <a:defRPr/>
                </a:pPr>
                <a:r>
                  <a:rPr lang="en-US"/>
                  <a:t>PJ</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crossAx val="562485448"/>
        <c:crosses val="autoZero"/>
        <c:crossBetween val="between"/>
      </c:valAx>
      <c:spPr>
        <a:solidFill>
          <a:srgbClr val="FFFFFF"/>
        </a:solidFill>
        <a:ln w="25400">
          <a:noFill/>
        </a:ln>
      </c:spPr>
    </c:plotArea>
    <c:legend>
      <c:legendPos val="r"/>
      <c:layout/>
      <c:overlay val="0"/>
    </c:legend>
    <c:plotVisOnly val="1"/>
    <c:dispBlanksAs val="gap"/>
    <c:showDLblsOverMax val="0"/>
  </c:chart>
  <c:spPr>
    <a:solidFill>
      <a:srgbClr val="FFFFFF"/>
    </a:solidFill>
    <a:ln w="3175">
      <a:solidFill>
        <a:srgbClr val="808080"/>
      </a:solidFill>
      <a:prstDash val="solid"/>
    </a:ln>
    <a:effectLst/>
  </c:spPr>
  <c:txPr>
    <a:bodyPr/>
    <a:lstStyle/>
    <a:p>
      <a:pPr>
        <a:defRPr sz="1400" b="0">
          <a:effectLst/>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'Primary (2)'!$Y$159</c:f>
              <c:strCache>
                <c:ptCount val="1"/>
                <c:pt idx="0">
                  <c:v>Natural gas</c:v>
                </c:pt>
              </c:strCache>
            </c:strRef>
          </c:tx>
          <c:spPr>
            <a:solidFill>
              <a:srgbClr val="4F6228"/>
            </a:solidFill>
            <a:ln w="25400">
              <a:noFill/>
            </a:ln>
            <a:effectLst/>
          </c:spPr>
          <c:invertIfNegative val="0"/>
          <c:cat>
            <c:numRef>
              <c:f>'Primary (2)'!$Z$158:$AG$158</c:f>
              <c:numCache>
                <c:formatCode>General</c:formatCode>
                <c:ptCount val="8"/>
                <c:pt idx="0">
                  <c:v>2013</c:v>
                </c:pt>
                <c:pt idx="1">
                  <c:v>2015</c:v>
                </c:pt>
                <c:pt idx="2">
                  <c:v>2020</c:v>
                </c:pt>
                <c:pt idx="3">
                  <c:v>2025</c:v>
                </c:pt>
                <c:pt idx="4">
                  <c:v>2030</c:v>
                </c:pt>
                <c:pt idx="5">
                  <c:v>2035</c:v>
                </c:pt>
                <c:pt idx="6">
                  <c:v>2040</c:v>
                </c:pt>
                <c:pt idx="7">
                  <c:v>2050</c:v>
                </c:pt>
              </c:numCache>
            </c:numRef>
          </c:cat>
          <c:val>
            <c:numRef>
              <c:f>'Primary (2)'!$Z$159:$AG$159</c:f>
              <c:numCache>
                <c:formatCode>General</c:formatCode>
                <c:ptCount val="8"/>
                <c:pt idx="0">
                  <c:v>3129.2405354586208</c:v>
                </c:pt>
                <c:pt idx="1">
                  <c:v>2564.2439203445701</c:v>
                </c:pt>
                <c:pt idx="2">
                  <c:v>1896.805008533632</c:v>
                </c:pt>
                <c:pt idx="3">
                  <c:v>1505.101433590718</c:v>
                </c:pt>
                <c:pt idx="4">
                  <c:v>1323.2601073395761</c:v>
                </c:pt>
                <c:pt idx="5">
                  <c:v>1224.9978060428409</c:v>
                </c:pt>
                <c:pt idx="6">
                  <c:v>1132.025625793603</c:v>
                </c:pt>
                <c:pt idx="7">
                  <c:v>967.14983484687161</c:v>
                </c:pt>
              </c:numCache>
            </c:numRef>
          </c:val>
        </c:ser>
        <c:ser>
          <c:idx val="1"/>
          <c:order val="1"/>
          <c:tx>
            <c:strRef>
              <c:f>'Primary (2)'!$Y$160</c:f>
              <c:strCache>
                <c:ptCount val="1"/>
                <c:pt idx="0">
                  <c:v>Tight gas</c:v>
                </c:pt>
              </c:strCache>
            </c:strRef>
          </c:tx>
          <c:spPr>
            <a:solidFill>
              <a:srgbClr val="C3D69B"/>
            </a:solidFill>
            <a:ln w="25400">
              <a:noFill/>
            </a:ln>
          </c:spPr>
          <c:invertIfNegative val="0"/>
          <c:cat>
            <c:numRef>
              <c:f>'Primary (2)'!$Z$158:$AG$158</c:f>
              <c:numCache>
                <c:formatCode>General</c:formatCode>
                <c:ptCount val="8"/>
                <c:pt idx="0">
                  <c:v>2013</c:v>
                </c:pt>
                <c:pt idx="1">
                  <c:v>2015</c:v>
                </c:pt>
                <c:pt idx="2">
                  <c:v>2020</c:v>
                </c:pt>
                <c:pt idx="3">
                  <c:v>2025</c:v>
                </c:pt>
                <c:pt idx="4">
                  <c:v>2030</c:v>
                </c:pt>
                <c:pt idx="5">
                  <c:v>2035</c:v>
                </c:pt>
                <c:pt idx="6">
                  <c:v>2040</c:v>
                </c:pt>
                <c:pt idx="7">
                  <c:v>2050</c:v>
                </c:pt>
              </c:numCache>
            </c:numRef>
          </c:cat>
          <c:val>
            <c:numRef>
              <c:f>'Primary (2)'!$Z$160:$AG$160</c:f>
              <c:numCache>
                <c:formatCode>General</c:formatCode>
                <c:ptCount val="8"/>
                <c:pt idx="0">
                  <c:v>2717.3804461873401</c:v>
                </c:pt>
                <c:pt idx="1">
                  <c:v>2564.5227306230499</c:v>
                </c:pt>
                <c:pt idx="2">
                  <c:v>2751.2476732098889</c:v>
                </c:pt>
                <c:pt idx="3">
                  <c:v>3334.3552379765852</c:v>
                </c:pt>
                <c:pt idx="4">
                  <c:v>4113.1677165943929</c:v>
                </c:pt>
                <c:pt idx="5">
                  <c:v>5010.8692958911097</c:v>
                </c:pt>
                <c:pt idx="6">
                  <c:v>5719.2076300309673</c:v>
                </c:pt>
                <c:pt idx="7">
                  <c:v>6360.9897214270613</c:v>
                </c:pt>
              </c:numCache>
            </c:numRef>
          </c:val>
        </c:ser>
        <c:ser>
          <c:idx val="2"/>
          <c:order val="2"/>
          <c:tx>
            <c:strRef>
              <c:f>'Primary (2)'!$Y$161</c:f>
              <c:strCache>
                <c:ptCount val="1"/>
                <c:pt idx="0">
                  <c:v>Shale gas</c:v>
                </c:pt>
              </c:strCache>
            </c:strRef>
          </c:tx>
          <c:spPr>
            <a:solidFill>
              <a:srgbClr val="C4BD97"/>
            </a:solidFill>
            <a:ln w="25400">
              <a:noFill/>
            </a:ln>
          </c:spPr>
          <c:invertIfNegative val="0"/>
          <c:cat>
            <c:numRef>
              <c:f>'Primary (2)'!$Z$158:$AG$158</c:f>
              <c:numCache>
                <c:formatCode>General</c:formatCode>
                <c:ptCount val="8"/>
                <c:pt idx="0">
                  <c:v>2013</c:v>
                </c:pt>
                <c:pt idx="1">
                  <c:v>2015</c:v>
                </c:pt>
                <c:pt idx="2">
                  <c:v>2020</c:v>
                </c:pt>
                <c:pt idx="3">
                  <c:v>2025</c:v>
                </c:pt>
                <c:pt idx="4">
                  <c:v>2030</c:v>
                </c:pt>
                <c:pt idx="5">
                  <c:v>2035</c:v>
                </c:pt>
                <c:pt idx="6">
                  <c:v>2040</c:v>
                </c:pt>
                <c:pt idx="7">
                  <c:v>2050</c:v>
                </c:pt>
              </c:numCache>
            </c:numRef>
          </c:cat>
          <c:val>
            <c:numRef>
              <c:f>'Primary (2)'!$Z$161:$AG$161</c:f>
              <c:numCache>
                <c:formatCode>General</c:formatCode>
                <c:ptCount val="8"/>
                <c:pt idx="0">
                  <c:v>174.10318408448731</c:v>
                </c:pt>
                <c:pt idx="1">
                  <c:v>241.85778875356451</c:v>
                </c:pt>
                <c:pt idx="2">
                  <c:v>831.04452465571296</c:v>
                </c:pt>
                <c:pt idx="3">
                  <c:v>1490.209608151468</c:v>
                </c:pt>
                <c:pt idx="4">
                  <c:v>1892.51816411958</c:v>
                </c:pt>
                <c:pt idx="5">
                  <c:v>2187.341766895418</c:v>
                </c:pt>
                <c:pt idx="6">
                  <c:v>2515.24470087794</c:v>
                </c:pt>
                <c:pt idx="7">
                  <c:v>2796.9582359999999</c:v>
                </c:pt>
              </c:numCache>
            </c:numRef>
          </c:val>
        </c:ser>
        <c:ser>
          <c:idx val="3"/>
          <c:order val="3"/>
          <c:tx>
            <c:strRef>
              <c:f>'Primary (2)'!$Y$162</c:f>
              <c:strCache>
                <c:ptCount val="1"/>
                <c:pt idx="0">
                  <c:v>Coalbed methane</c:v>
                </c:pt>
              </c:strCache>
            </c:strRef>
          </c:tx>
          <c:spPr>
            <a:solidFill>
              <a:srgbClr val="948A54"/>
            </a:solidFill>
            <a:ln w="25400">
              <a:noFill/>
            </a:ln>
          </c:spPr>
          <c:invertIfNegative val="0"/>
          <c:cat>
            <c:numRef>
              <c:f>'Primary (2)'!$Z$158:$AG$158</c:f>
              <c:numCache>
                <c:formatCode>General</c:formatCode>
                <c:ptCount val="8"/>
                <c:pt idx="0">
                  <c:v>2013</c:v>
                </c:pt>
                <c:pt idx="1">
                  <c:v>2015</c:v>
                </c:pt>
                <c:pt idx="2">
                  <c:v>2020</c:v>
                </c:pt>
                <c:pt idx="3">
                  <c:v>2025</c:v>
                </c:pt>
                <c:pt idx="4">
                  <c:v>2030</c:v>
                </c:pt>
                <c:pt idx="5">
                  <c:v>2035</c:v>
                </c:pt>
                <c:pt idx="6">
                  <c:v>2040</c:v>
                </c:pt>
                <c:pt idx="7">
                  <c:v>2050</c:v>
                </c:pt>
              </c:numCache>
            </c:numRef>
          </c:cat>
          <c:val>
            <c:numRef>
              <c:f>'Primary (2)'!$Z$162:$AG$162</c:f>
              <c:numCache>
                <c:formatCode>General</c:formatCode>
                <c:ptCount val="8"/>
                <c:pt idx="0">
                  <c:v>344.01040780283398</c:v>
                </c:pt>
                <c:pt idx="1">
                  <c:v>290.37154804147889</c:v>
                </c:pt>
                <c:pt idx="2">
                  <c:v>202.863584616563</c:v>
                </c:pt>
                <c:pt idx="3">
                  <c:v>145.709858894984</c:v>
                </c:pt>
                <c:pt idx="4">
                  <c:v>105.71627046115</c:v>
                </c:pt>
                <c:pt idx="5">
                  <c:v>75.052315500097379</c:v>
                </c:pt>
                <c:pt idx="6">
                  <c:v>57.458768756519198</c:v>
                </c:pt>
                <c:pt idx="7">
                  <c:v>44.410229519999987</c:v>
                </c:pt>
              </c:numCache>
            </c:numRef>
          </c:val>
        </c:ser>
        <c:dLbls>
          <c:showLegendKey val="0"/>
          <c:showVal val="0"/>
          <c:showCatName val="0"/>
          <c:showSerName val="0"/>
          <c:showPercent val="0"/>
          <c:showBubbleSize val="0"/>
        </c:dLbls>
        <c:gapWidth val="150"/>
        <c:overlap val="100"/>
        <c:axId val="475357704"/>
        <c:axId val="475356528"/>
      </c:barChart>
      <c:lineChart>
        <c:grouping val="standard"/>
        <c:varyColors val="0"/>
        <c:ser>
          <c:idx val="4"/>
          <c:order val="4"/>
          <c:tx>
            <c:strRef>
              <c:f>'Primary (2)'!$Y$163</c:f>
              <c:strCache>
                <c:ptCount val="1"/>
                <c:pt idx="0">
                  <c:v>Total exports</c:v>
                </c:pt>
              </c:strCache>
            </c:strRef>
          </c:tx>
          <c:spPr>
            <a:ln w="38100">
              <a:solidFill>
                <a:schemeClr val="tx1"/>
              </a:solidFill>
              <a:prstDash val="dash"/>
            </a:ln>
          </c:spPr>
          <c:marker>
            <c:symbol val="none"/>
          </c:marker>
          <c:cat>
            <c:numRef>
              <c:f>'Primary (2)'!$Z$158:$AG$158</c:f>
              <c:numCache>
                <c:formatCode>General</c:formatCode>
                <c:ptCount val="8"/>
                <c:pt idx="0">
                  <c:v>2013</c:v>
                </c:pt>
                <c:pt idx="1">
                  <c:v>2015</c:v>
                </c:pt>
                <c:pt idx="2">
                  <c:v>2020</c:v>
                </c:pt>
                <c:pt idx="3">
                  <c:v>2025</c:v>
                </c:pt>
                <c:pt idx="4">
                  <c:v>2030</c:v>
                </c:pt>
                <c:pt idx="5">
                  <c:v>2035</c:v>
                </c:pt>
                <c:pt idx="6">
                  <c:v>2040</c:v>
                </c:pt>
                <c:pt idx="7">
                  <c:v>2050</c:v>
                </c:pt>
              </c:numCache>
            </c:numRef>
          </c:cat>
          <c:val>
            <c:numRef>
              <c:f>'Primary (2)'!$Z$163:$AG$163</c:f>
              <c:numCache>
                <c:formatCode>_-* #,##0_-;\-* #,##0_-;_-* "-"??_-;_-@_-</c:formatCode>
                <c:ptCount val="8"/>
                <c:pt idx="0">
                  <c:v>3312.3834493588101</c:v>
                </c:pt>
                <c:pt idx="1">
                  <c:v>3216.5594740372699</c:v>
                </c:pt>
                <c:pt idx="2">
                  <c:v>2372.9795985873702</c:v>
                </c:pt>
                <c:pt idx="3">
                  <c:v>2806.4792334053868</c:v>
                </c:pt>
                <c:pt idx="4">
                  <c:v>3316.7751399581098</c:v>
                </c:pt>
                <c:pt idx="5">
                  <c:v>3924.7751863336598</c:v>
                </c:pt>
                <c:pt idx="6">
                  <c:v>4479.1572243637102</c:v>
                </c:pt>
                <c:pt idx="7">
                  <c:v>4887.7370550627393</c:v>
                </c:pt>
              </c:numCache>
            </c:numRef>
          </c:val>
          <c:smooth val="0"/>
        </c:ser>
        <c:ser>
          <c:idx val="5"/>
          <c:order val="5"/>
          <c:tx>
            <c:strRef>
              <c:f>'Primary (2)'!$Y$164</c:f>
              <c:strCache>
                <c:ptCount val="1"/>
                <c:pt idx="0">
                  <c:v>LNG exports from BC</c:v>
                </c:pt>
              </c:strCache>
            </c:strRef>
          </c:tx>
          <c:spPr>
            <a:ln w="38100">
              <a:solidFill>
                <a:srgbClr val="FF9900"/>
              </a:solidFill>
              <a:prstDash val="solid"/>
            </a:ln>
          </c:spPr>
          <c:marker>
            <c:symbol val="none"/>
          </c:marker>
          <c:cat>
            <c:numRef>
              <c:f>'Primary (2)'!$Z$158:$AG$158</c:f>
              <c:numCache>
                <c:formatCode>General</c:formatCode>
                <c:ptCount val="8"/>
                <c:pt idx="0">
                  <c:v>2013</c:v>
                </c:pt>
                <c:pt idx="1">
                  <c:v>2015</c:v>
                </c:pt>
                <c:pt idx="2">
                  <c:v>2020</c:v>
                </c:pt>
                <c:pt idx="3">
                  <c:v>2025</c:v>
                </c:pt>
                <c:pt idx="4">
                  <c:v>2030</c:v>
                </c:pt>
                <c:pt idx="5">
                  <c:v>2035</c:v>
                </c:pt>
                <c:pt idx="6">
                  <c:v>2040</c:v>
                </c:pt>
                <c:pt idx="7">
                  <c:v>2050</c:v>
                </c:pt>
              </c:numCache>
            </c:numRef>
          </c:cat>
          <c:val>
            <c:numRef>
              <c:f>'Primary (2)'!$Z$164:$AG$164</c:f>
              <c:numCache>
                <c:formatCode>General</c:formatCode>
                <c:ptCount val="8"/>
                <c:pt idx="0">
                  <c:v>0</c:v>
                </c:pt>
                <c:pt idx="1">
                  <c:v>0</c:v>
                </c:pt>
                <c:pt idx="2">
                  <c:v>312.50049274490999</c:v>
                </c:pt>
                <c:pt idx="3">
                  <c:v>964.88917847297705</c:v>
                </c:pt>
                <c:pt idx="4">
                  <c:v>1694.0741359357601</c:v>
                </c:pt>
                <c:pt idx="5">
                  <c:v>2384.3945785198898</c:v>
                </c:pt>
                <c:pt idx="6">
                  <c:v>3021.0970127585101</c:v>
                </c:pt>
                <c:pt idx="7">
                  <c:v>3581.9103091430402</c:v>
                </c:pt>
              </c:numCache>
            </c:numRef>
          </c:val>
          <c:smooth val="0"/>
        </c:ser>
        <c:ser>
          <c:idx val="6"/>
          <c:order val="6"/>
          <c:tx>
            <c:strRef>
              <c:f>'Primary (2)'!$Y$165</c:f>
              <c:strCache>
                <c:ptCount val="1"/>
                <c:pt idx="0">
                  <c:v>Exports to US</c:v>
                </c:pt>
              </c:strCache>
            </c:strRef>
          </c:tx>
          <c:spPr>
            <a:ln>
              <a:solidFill>
                <a:schemeClr val="accent5">
                  <a:lumMod val="75000"/>
                </a:schemeClr>
              </a:solidFill>
            </a:ln>
          </c:spPr>
          <c:marker>
            <c:symbol val="none"/>
          </c:marker>
          <c:cat>
            <c:numRef>
              <c:f>'Primary (2)'!$Z$158:$AG$158</c:f>
              <c:numCache>
                <c:formatCode>General</c:formatCode>
                <c:ptCount val="8"/>
                <c:pt idx="0">
                  <c:v>2013</c:v>
                </c:pt>
                <c:pt idx="1">
                  <c:v>2015</c:v>
                </c:pt>
                <c:pt idx="2">
                  <c:v>2020</c:v>
                </c:pt>
                <c:pt idx="3">
                  <c:v>2025</c:v>
                </c:pt>
                <c:pt idx="4">
                  <c:v>2030</c:v>
                </c:pt>
                <c:pt idx="5">
                  <c:v>2035</c:v>
                </c:pt>
                <c:pt idx="6">
                  <c:v>2040</c:v>
                </c:pt>
                <c:pt idx="7">
                  <c:v>2050</c:v>
                </c:pt>
              </c:numCache>
            </c:numRef>
          </c:cat>
          <c:val>
            <c:numRef>
              <c:f>'Primary (2)'!$Z$165:$AG$165</c:f>
              <c:numCache>
                <c:formatCode>_-* #,##0_-;\-* #,##0_-;_-* "-"??_-;_-@_-</c:formatCode>
                <c:ptCount val="8"/>
                <c:pt idx="0">
                  <c:v>3312.3834493588101</c:v>
                </c:pt>
                <c:pt idx="1">
                  <c:v>3216.5594740372699</c:v>
                </c:pt>
                <c:pt idx="2">
                  <c:v>2060.4791058424598</c:v>
                </c:pt>
                <c:pt idx="3">
                  <c:v>1841.5900549324101</c:v>
                </c:pt>
                <c:pt idx="4">
                  <c:v>1622.7010040223499</c:v>
                </c:pt>
                <c:pt idx="5">
                  <c:v>1540.38060781377</c:v>
                </c:pt>
                <c:pt idx="6">
                  <c:v>1458.0602116052</c:v>
                </c:pt>
                <c:pt idx="7">
                  <c:v>1305.8267459197</c:v>
                </c:pt>
              </c:numCache>
            </c:numRef>
          </c:val>
          <c:smooth val="0"/>
        </c:ser>
        <c:dLbls>
          <c:showLegendKey val="0"/>
          <c:showVal val="0"/>
          <c:showCatName val="0"/>
          <c:showSerName val="0"/>
          <c:showPercent val="0"/>
          <c:showBubbleSize val="0"/>
        </c:dLbls>
        <c:marker val="1"/>
        <c:smooth val="0"/>
        <c:axId val="475357704"/>
        <c:axId val="475356528"/>
      </c:lineChart>
      <c:lineChart>
        <c:grouping val="standard"/>
        <c:varyColors val="0"/>
        <c:ser>
          <c:idx val="7"/>
          <c:order val="7"/>
          <c:tx>
            <c:strRef>
              <c:f>'Primary (2)'!$Y$166</c:f>
              <c:strCache>
                <c:ptCount val="1"/>
                <c:pt idx="0">
                  <c:v>a</c:v>
                </c:pt>
              </c:strCache>
            </c:strRef>
          </c:tx>
          <c:spPr>
            <a:ln>
              <a:noFill/>
            </a:ln>
            <a:effectLst/>
          </c:spPr>
          <c:marker>
            <c:symbol val="none"/>
          </c:marker>
          <c:cat>
            <c:numRef>
              <c:f>'Primary (2)'!$Z$158:$AG$158</c:f>
              <c:numCache>
                <c:formatCode>General</c:formatCode>
                <c:ptCount val="8"/>
                <c:pt idx="0">
                  <c:v>2013</c:v>
                </c:pt>
                <c:pt idx="1">
                  <c:v>2015</c:v>
                </c:pt>
                <c:pt idx="2">
                  <c:v>2020</c:v>
                </c:pt>
                <c:pt idx="3">
                  <c:v>2025</c:v>
                </c:pt>
                <c:pt idx="4">
                  <c:v>2030</c:v>
                </c:pt>
                <c:pt idx="5">
                  <c:v>2035</c:v>
                </c:pt>
                <c:pt idx="6">
                  <c:v>2040</c:v>
                </c:pt>
                <c:pt idx="7">
                  <c:v>2050</c:v>
                </c:pt>
              </c:numCache>
            </c:numRef>
          </c:cat>
          <c:val>
            <c:numRef>
              <c:f>'Primary (2)'!$Z$166:$AG$166</c:f>
              <c:numCache>
                <c:formatCode>_-* #,##0_-;\-* #,##0_-;_-* "-"??_-;_-@_-</c:formatCode>
                <c:ptCount val="8"/>
                <c:pt idx="0">
                  <c:v>2</c:v>
                </c:pt>
                <c:pt idx="1">
                  <c:v>30</c:v>
                </c:pt>
              </c:numCache>
            </c:numRef>
          </c:val>
          <c:smooth val="0"/>
        </c:ser>
        <c:dLbls>
          <c:showLegendKey val="0"/>
          <c:showVal val="0"/>
          <c:showCatName val="0"/>
          <c:showSerName val="0"/>
          <c:showPercent val="0"/>
          <c:showBubbleSize val="0"/>
        </c:dLbls>
        <c:marker val="1"/>
        <c:smooth val="0"/>
        <c:axId val="391751896"/>
        <c:axId val="475356920"/>
      </c:lineChart>
      <c:catAx>
        <c:axId val="475357704"/>
        <c:scaling>
          <c:orientation val="minMax"/>
        </c:scaling>
        <c:delete val="0"/>
        <c:axPos val="b"/>
        <c:numFmt formatCode="General" sourceLinked="1"/>
        <c:majorTickMark val="out"/>
        <c:minorTickMark val="none"/>
        <c:tickLblPos val="nextTo"/>
        <c:spPr>
          <a:ln w="3175">
            <a:solidFill>
              <a:srgbClr val="808080"/>
            </a:solidFill>
            <a:prstDash val="solid"/>
          </a:ln>
        </c:spPr>
        <c:crossAx val="475356528"/>
        <c:crosses val="autoZero"/>
        <c:auto val="1"/>
        <c:lblAlgn val="ctr"/>
        <c:lblOffset val="100"/>
        <c:noMultiLvlLbl val="1"/>
      </c:catAx>
      <c:valAx>
        <c:axId val="475356528"/>
        <c:scaling>
          <c:orientation val="minMax"/>
        </c:scaling>
        <c:delete val="0"/>
        <c:axPos val="l"/>
        <c:majorGridlines>
          <c:spPr>
            <a:ln w="3175">
              <a:solidFill>
                <a:srgbClr val="808080"/>
              </a:solidFill>
              <a:prstDash val="solid"/>
            </a:ln>
          </c:spPr>
        </c:majorGridlines>
        <c:title>
          <c:tx>
            <c:rich>
              <a:bodyPr rot="-5400000" vert="horz"/>
              <a:lstStyle/>
              <a:p>
                <a:pPr>
                  <a:defRPr/>
                </a:pPr>
                <a:r>
                  <a:rPr lang="en-US"/>
                  <a:t>PJ</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crossAx val="475357704"/>
        <c:crosses val="autoZero"/>
        <c:crossBetween val="between"/>
      </c:valAx>
      <c:valAx>
        <c:axId val="475356920"/>
        <c:scaling>
          <c:orientation val="minMax"/>
          <c:max val="30"/>
        </c:scaling>
        <c:delete val="0"/>
        <c:axPos val="r"/>
        <c:title>
          <c:tx>
            <c:rich>
              <a:bodyPr rot="-5400000" vert="horz"/>
              <a:lstStyle/>
              <a:p>
                <a:pPr>
                  <a:defRPr/>
                </a:pPr>
                <a:r>
                  <a:rPr lang="en-US"/>
                  <a:t>MMbpd</a:t>
                </a:r>
              </a:p>
            </c:rich>
          </c:tx>
          <c:layout/>
          <c:overlay val="0"/>
        </c:title>
        <c:numFmt formatCode="_-* #,##0_-;\-* #,##0_-;_-* &quot;-&quot;??_-;_-@_-" sourceLinked="1"/>
        <c:majorTickMark val="out"/>
        <c:minorTickMark val="none"/>
        <c:tickLblPos val="nextTo"/>
        <c:crossAx val="391751896"/>
        <c:crosses val="max"/>
        <c:crossBetween val="between"/>
      </c:valAx>
      <c:catAx>
        <c:axId val="391751896"/>
        <c:scaling>
          <c:orientation val="minMax"/>
        </c:scaling>
        <c:delete val="1"/>
        <c:axPos val="b"/>
        <c:numFmt formatCode="General" sourceLinked="1"/>
        <c:majorTickMark val="out"/>
        <c:minorTickMark val="none"/>
        <c:tickLblPos val="nextTo"/>
        <c:crossAx val="475356920"/>
        <c:crosses val="autoZero"/>
        <c:auto val="1"/>
        <c:lblAlgn val="ctr"/>
        <c:lblOffset val="100"/>
        <c:noMultiLvlLbl val="0"/>
      </c:catAx>
      <c:spPr>
        <a:solidFill>
          <a:srgbClr val="FFFFFF"/>
        </a:solidFill>
        <a:ln w="25400">
          <a:noFill/>
        </a:ln>
      </c:spPr>
    </c:plotArea>
    <c:legend>
      <c:legendPos val="r"/>
      <c:legendEntry>
        <c:idx val="7"/>
        <c:delete val="1"/>
      </c:legendEntry>
      <c:layout/>
      <c:overlay val="0"/>
    </c:legend>
    <c:plotVisOnly val="1"/>
    <c:dispBlanksAs val="zero"/>
    <c:showDLblsOverMax val="0"/>
  </c:chart>
  <c:spPr>
    <a:solidFill>
      <a:srgbClr val="FFFFFF"/>
    </a:solidFill>
    <a:ln w="3175">
      <a:solidFill>
        <a:srgbClr val="808080"/>
      </a:solidFill>
      <a:prstDash val="solid"/>
    </a:ln>
  </c:spPr>
  <c:txPr>
    <a:bodyPr/>
    <a:lstStyle/>
    <a:p>
      <a:pPr>
        <a:defRPr sz="1400" b="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'R-CO2'!$D$1</c:f>
              <c:strCache>
                <c:ptCount val="1"/>
                <c:pt idx="0">
                  <c:v>S1</c:v>
                </c:pt>
              </c:strCache>
            </c:strRef>
          </c:tx>
          <c:spPr>
            <a:ln w="28575" cap="rnd">
              <a:solidFill>
                <a:schemeClr val="accent1"/>
              </a:solidFill>
              <a:round/>
            </a:ln>
            <a:effectLst/>
          </c:spPr>
          <c:marker>
            <c:symbol val="none"/>
          </c:marker>
          <c:cat>
            <c:numRef>
              <c:f>'R-CO2'!$B$2:$B$31</c:f>
              <c:numCache>
                <c:formatCode>0</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2013</c:v>
                </c:pt>
                <c:pt idx="23" formatCode="General">
                  <c:v>2015</c:v>
                </c:pt>
                <c:pt idx="24" formatCode="General">
                  <c:v>2020</c:v>
                </c:pt>
                <c:pt idx="25" formatCode="General">
                  <c:v>2025</c:v>
                </c:pt>
                <c:pt idx="26" formatCode="General">
                  <c:v>2030</c:v>
                </c:pt>
                <c:pt idx="27" formatCode="General">
                  <c:v>2035</c:v>
                </c:pt>
                <c:pt idx="28" formatCode="General">
                  <c:v>2040</c:v>
                </c:pt>
                <c:pt idx="29" formatCode="General">
                  <c:v>2050</c:v>
                </c:pt>
              </c:numCache>
            </c:numRef>
          </c:cat>
          <c:val>
            <c:numRef>
              <c:f>'R-CO2'!$D$2:$D$31</c:f>
              <c:numCache>
                <c:formatCode>#,##0</c:formatCode>
                <c:ptCount val="30"/>
                <c:pt idx="0">
                  <c:v>426.899</c:v>
                </c:pt>
                <c:pt idx="1">
                  <c:v>416.88400000000001</c:v>
                </c:pt>
                <c:pt idx="2">
                  <c:v>431.149</c:v>
                </c:pt>
                <c:pt idx="3">
                  <c:v>428.77800000000002</c:v>
                </c:pt>
                <c:pt idx="4">
                  <c:v>441.99400000000003</c:v>
                </c:pt>
                <c:pt idx="5">
                  <c:v>453.39699999999942</c:v>
                </c:pt>
                <c:pt idx="6">
                  <c:v>465.459</c:v>
                </c:pt>
                <c:pt idx="7">
                  <c:v>477.22300000000001</c:v>
                </c:pt>
                <c:pt idx="8">
                  <c:v>485.86399999999992</c:v>
                </c:pt>
                <c:pt idx="9">
                  <c:v>500.94</c:v>
                </c:pt>
                <c:pt idx="10">
                  <c:v>525.34099999999864</c:v>
                </c:pt>
                <c:pt idx="11">
                  <c:v>519.89699999999937</c:v>
                </c:pt>
                <c:pt idx="12">
                  <c:v>526.49099999999999</c:v>
                </c:pt>
                <c:pt idx="13">
                  <c:v>541.39499999999998</c:v>
                </c:pt>
                <c:pt idx="14">
                  <c:v>537.04699999999866</c:v>
                </c:pt>
                <c:pt idx="15">
                  <c:v>531.50199999999938</c:v>
                </c:pt>
                <c:pt idx="16">
                  <c:v>520.47900000000004</c:v>
                </c:pt>
                <c:pt idx="17">
                  <c:v>543.95299999999907</c:v>
                </c:pt>
                <c:pt idx="18">
                  <c:v>528.00199999999938</c:v>
                </c:pt>
                <c:pt idx="19">
                  <c:v>499.64699999999999</c:v>
                </c:pt>
                <c:pt idx="20">
                  <c:v>509.7</c:v>
                </c:pt>
                <c:pt idx="21" formatCode="_(* #,##0_);_(* \(#,##0\);_(* &quot;-&quot;??_);_(@_)">
                  <c:v>500.69974215154798</c:v>
                </c:pt>
                <c:pt idx="22" formatCode="_(* #,##0_);_(* \(#,##0\);_(* &quot;-&quot;??_);_(@_)">
                  <c:v>511.49345574700652</c:v>
                </c:pt>
                <c:pt idx="23" formatCode="_(* #,##0_);_(* \(#,##0\);_(* &quot;-&quot;??_);_(@_)">
                  <c:v>509.74701887062821</c:v>
                </c:pt>
                <c:pt idx="24" formatCode="_(* #,##0_);_(* \(#,##0\);_(* &quot;-&quot;??_);_(@_)">
                  <c:v>557.09577979059645</c:v>
                </c:pt>
                <c:pt idx="25" formatCode="_(* #,##0_);_(* \(#,##0\);_(* &quot;-&quot;??_);_(@_)">
                  <c:v>598.5597172084357</c:v>
                </c:pt>
                <c:pt idx="26" formatCode="_(* #,##0_);_(* \(#,##0\);_(* &quot;-&quot;??_);_(@_)">
                  <c:v>621.83193917608753</c:v>
                </c:pt>
                <c:pt idx="27" formatCode="_(* #,##0_);_(* \(#,##0\);_(* &quot;-&quot;??_);_(@_)">
                  <c:v>666.90237850207404</c:v>
                </c:pt>
                <c:pt idx="28" formatCode="_(* #,##0_);_(* \(#,##0\);_(* &quot;-&quot;??_);_(@_)">
                  <c:v>702.5320487000829</c:v>
                </c:pt>
                <c:pt idx="29" formatCode="_(* #,##0_);_(* \(#,##0\);_(* &quot;-&quot;??_);_(@_)">
                  <c:v>754.335918984317</c:v>
                </c:pt>
              </c:numCache>
            </c:numRef>
          </c:val>
          <c:smooth val="0"/>
        </c:ser>
        <c:ser>
          <c:idx val="1"/>
          <c:order val="1"/>
          <c:tx>
            <c:strRef>
              <c:f>'R-CO2'!$E$1</c:f>
              <c:strCache>
                <c:ptCount val="1"/>
                <c:pt idx="0">
                  <c:v>R30</c:v>
                </c:pt>
              </c:strCache>
            </c:strRef>
          </c:tx>
          <c:spPr>
            <a:ln w="28575" cap="rnd">
              <a:solidFill>
                <a:schemeClr val="accent2"/>
              </a:solidFill>
              <a:round/>
            </a:ln>
            <a:effectLst/>
          </c:spPr>
          <c:marker>
            <c:symbol val="none"/>
          </c:marker>
          <c:cat>
            <c:numRef>
              <c:f>'R-CO2'!$B$2:$B$31</c:f>
              <c:numCache>
                <c:formatCode>0</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2013</c:v>
                </c:pt>
                <c:pt idx="23" formatCode="General">
                  <c:v>2015</c:v>
                </c:pt>
                <c:pt idx="24" formatCode="General">
                  <c:v>2020</c:v>
                </c:pt>
                <c:pt idx="25" formatCode="General">
                  <c:v>2025</c:v>
                </c:pt>
                <c:pt idx="26" formatCode="General">
                  <c:v>2030</c:v>
                </c:pt>
                <c:pt idx="27" formatCode="General">
                  <c:v>2035</c:v>
                </c:pt>
                <c:pt idx="28" formatCode="General">
                  <c:v>2040</c:v>
                </c:pt>
                <c:pt idx="29" formatCode="General">
                  <c:v>2050</c:v>
                </c:pt>
              </c:numCache>
            </c:numRef>
          </c:cat>
          <c:val>
            <c:numRef>
              <c:f>'R-CO2'!$E$2:$E$31</c:f>
              <c:numCache>
                <c:formatCode>#,##0</c:formatCode>
                <c:ptCount val="30"/>
                <c:pt idx="0">
                  <c:v>426.899</c:v>
                </c:pt>
                <c:pt idx="1">
                  <c:v>416.88400000000001</c:v>
                </c:pt>
                <c:pt idx="2">
                  <c:v>431.149</c:v>
                </c:pt>
                <c:pt idx="3">
                  <c:v>428.77800000000002</c:v>
                </c:pt>
                <c:pt idx="4">
                  <c:v>441.99400000000003</c:v>
                </c:pt>
                <c:pt idx="5">
                  <c:v>453.39699999999942</c:v>
                </c:pt>
                <c:pt idx="6">
                  <c:v>465.459</c:v>
                </c:pt>
                <c:pt idx="7">
                  <c:v>477.22300000000001</c:v>
                </c:pt>
                <c:pt idx="8">
                  <c:v>485.86399999999992</c:v>
                </c:pt>
                <c:pt idx="9">
                  <c:v>500.94</c:v>
                </c:pt>
                <c:pt idx="10">
                  <c:v>525.34099999999864</c:v>
                </c:pt>
                <c:pt idx="11">
                  <c:v>519.89699999999937</c:v>
                </c:pt>
                <c:pt idx="12">
                  <c:v>526.49099999999999</c:v>
                </c:pt>
                <c:pt idx="13">
                  <c:v>541.39499999999998</c:v>
                </c:pt>
                <c:pt idx="14">
                  <c:v>537.04699999999866</c:v>
                </c:pt>
                <c:pt idx="15">
                  <c:v>531.50199999999938</c:v>
                </c:pt>
                <c:pt idx="16">
                  <c:v>520.47900000000004</c:v>
                </c:pt>
                <c:pt idx="17">
                  <c:v>543.95299999999907</c:v>
                </c:pt>
                <c:pt idx="18">
                  <c:v>528.00199999999938</c:v>
                </c:pt>
                <c:pt idx="19">
                  <c:v>499.64699999999999</c:v>
                </c:pt>
                <c:pt idx="20">
                  <c:v>509.7</c:v>
                </c:pt>
                <c:pt idx="21">
                  <c:v>500.69974215154798</c:v>
                </c:pt>
                <c:pt idx="22" formatCode="_(* #,##0_);_(* \(#,##0\);_(* &quot;-&quot;??_);_(@_)">
                  <c:v>489.9221540525229</c:v>
                </c:pt>
                <c:pt idx="23" formatCode="_(* #,##0_);_(* \(#,##0\);_(* &quot;-&quot;??_);_(@_)">
                  <c:v>494</c:v>
                </c:pt>
                <c:pt idx="24" formatCode="_-* #,##0_-;\-* #,##0_-;_-* &quot;-&quot;??_-;_-@_-">
                  <c:v>470</c:v>
                </c:pt>
                <c:pt idx="25" formatCode="_-* #,##0_-;\-* #,##0_-;_-* &quot;-&quot;??_-;_-@_-">
                  <c:v>447</c:v>
                </c:pt>
                <c:pt idx="26" formatCode="_-* #,##0_-;\-* #,##0_-;_-* &quot;-&quot;??_-;_-@_-">
                  <c:v>420</c:v>
                </c:pt>
                <c:pt idx="27" formatCode="_-* #,##0_-;\-* #,##0_-;_-* &quot;-&quot;??_-;_-@_-">
                  <c:v>387</c:v>
                </c:pt>
                <c:pt idx="28" formatCode="_-* #,##0_-;\-* #,##0_-;_-* &quot;-&quot;??_-;_-@_-">
                  <c:v>355</c:v>
                </c:pt>
                <c:pt idx="29" formatCode="_(* #,##0_);_(* \(#,##0\);_(* &quot;-&quot;??_);_(@_)">
                  <c:v>298.82929999999999</c:v>
                </c:pt>
              </c:numCache>
            </c:numRef>
          </c:val>
          <c:smooth val="0"/>
        </c:ser>
        <c:ser>
          <c:idx val="2"/>
          <c:order val="2"/>
          <c:tx>
            <c:strRef>
              <c:f>'R-CO2'!$F$1</c:f>
              <c:strCache>
                <c:ptCount val="1"/>
                <c:pt idx="0">
                  <c:v>R40</c:v>
                </c:pt>
              </c:strCache>
            </c:strRef>
          </c:tx>
          <c:spPr>
            <a:ln w="28575" cap="rnd">
              <a:solidFill>
                <a:schemeClr val="accent3"/>
              </a:solidFill>
              <a:round/>
            </a:ln>
            <a:effectLst/>
          </c:spPr>
          <c:marker>
            <c:symbol val="none"/>
          </c:marker>
          <c:cat>
            <c:numRef>
              <c:f>'R-CO2'!$B$2:$B$31</c:f>
              <c:numCache>
                <c:formatCode>0</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2013</c:v>
                </c:pt>
                <c:pt idx="23" formatCode="General">
                  <c:v>2015</c:v>
                </c:pt>
                <c:pt idx="24" formatCode="General">
                  <c:v>2020</c:v>
                </c:pt>
                <c:pt idx="25" formatCode="General">
                  <c:v>2025</c:v>
                </c:pt>
                <c:pt idx="26" formatCode="General">
                  <c:v>2030</c:v>
                </c:pt>
                <c:pt idx="27" formatCode="General">
                  <c:v>2035</c:v>
                </c:pt>
                <c:pt idx="28" formatCode="General">
                  <c:v>2040</c:v>
                </c:pt>
                <c:pt idx="29" formatCode="General">
                  <c:v>2050</c:v>
                </c:pt>
              </c:numCache>
            </c:numRef>
          </c:cat>
          <c:val>
            <c:numRef>
              <c:f>'R-CO2'!$F$2:$F$31</c:f>
              <c:numCache>
                <c:formatCode>#,##0</c:formatCode>
                <c:ptCount val="30"/>
                <c:pt idx="0">
                  <c:v>426.899</c:v>
                </c:pt>
                <c:pt idx="1">
                  <c:v>416.88400000000001</c:v>
                </c:pt>
                <c:pt idx="2">
                  <c:v>431.149</c:v>
                </c:pt>
                <c:pt idx="3">
                  <c:v>428.77800000000002</c:v>
                </c:pt>
                <c:pt idx="4">
                  <c:v>441.99400000000003</c:v>
                </c:pt>
                <c:pt idx="5">
                  <c:v>453.39699999999942</c:v>
                </c:pt>
                <c:pt idx="6">
                  <c:v>465.459</c:v>
                </c:pt>
                <c:pt idx="7">
                  <c:v>477.22300000000001</c:v>
                </c:pt>
                <c:pt idx="8">
                  <c:v>485.86399999999992</c:v>
                </c:pt>
                <c:pt idx="9">
                  <c:v>500.94</c:v>
                </c:pt>
                <c:pt idx="10">
                  <c:v>525.34099999999864</c:v>
                </c:pt>
                <c:pt idx="11">
                  <c:v>519.89699999999937</c:v>
                </c:pt>
                <c:pt idx="12">
                  <c:v>526.49099999999999</c:v>
                </c:pt>
                <c:pt idx="13">
                  <c:v>541.39499999999998</c:v>
                </c:pt>
                <c:pt idx="14">
                  <c:v>537.04699999999866</c:v>
                </c:pt>
                <c:pt idx="15">
                  <c:v>531.50199999999938</c:v>
                </c:pt>
                <c:pt idx="16">
                  <c:v>520.47900000000004</c:v>
                </c:pt>
                <c:pt idx="17">
                  <c:v>543.95299999999907</c:v>
                </c:pt>
                <c:pt idx="18">
                  <c:v>528.00199999999938</c:v>
                </c:pt>
                <c:pt idx="19">
                  <c:v>499.64699999999999</c:v>
                </c:pt>
                <c:pt idx="20">
                  <c:v>509.7</c:v>
                </c:pt>
                <c:pt idx="21">
                  <c:v>500.69974215154798</c:v>
                </c:pt>
                <c:pt idx="22" formatCode="_(* #,##0_);_(* \(#,##0\);_(* &quot;-&quot;??_);_(@_)">
                  <c:v>489.9221540525229</c:v>
                </c:pt>
                <c:pt idx="23" formatCode="_(* #,##0_);_(* \(#,##0\);_(* &quot;-&quot;??_);_(@_)">
                  <c:v>492</c:v>
                </c:pt>
                <c:pt idx="24" formatCode="_-* #,##0_-;\-* #,##0_-;_-* &quot;-&quot;??_-;_-@_-">
                  <c:v>465.9157713348248</c:v>
                </c:pt>
                <c:pt idx="25" formatCode="_-* #,##0_-;\-* #,##0_-;_-* &quot;-&quot;??_-;_-@_-">
                  <c:v>432</c:v>
                </c:pt>
                <c:pt idx="26" formatCode="_-* #,##0_-;\-* #,##0_-;_-* &quot;-&quot;??_-;_-@_-">
                  <c:v>400</c:v>
                </c:pt>
                <c:pt idx="27" formatCode="_-* #,##0_-;\-* #,##0_-;_-* &quot;-&quot;??_-;_-@_-">
                  <c:v>360.01871280521391</c:v>
                </c:pt>
                <c:pt idx="28" formatCode="_-* #,##0_-;\-* #,##0_-;_-* &quot;-&quot;??_-;_-@_-">
                  <c:v>320</c:v>
                </c:pt>
                <c:pt idx="29" formatCode="_(* #,##0_);_(* \(#,##0\);_(* &quot;-&quot;??_);_(@_)">
                  <c:v>256.13940000000002</c:v>
                </c:pt>
              </c:numCache>
            </c:numRef>
          </c:val>
          <c:smooth val="0"/>
        </c:ser>
        <c:ser>
          <c:idx val="3"/>
          <c:order val="3"/>
          <c:tx>
            <c:strRef>
              <c:f>'R-CO2'!$G$1</c:f>
              <c:strCache>
                <c:ptCount val="1"/>
                <c:pt idx="0">
                  <c:v>R50</c:v>
                </c:pt>
              </c:strCache>
            </c:strRef>
          </c:tx>
          <c:spPr>
            <a:ln w="28575" cap="rnd">
              <a:solidFill>
                <a:schemeClr val="accent4"/>
              </a:solidFill>
              <a:round/>
            </a:ln>
            <a:effectLst/>
          </c:spPr>
          <c:marker>
            <c:symbol val="none"/>
          </c:marker>
          <c:cat>
            <c:numRef>
              <c:f>'R-CO2'!$B$2:$B$31</c:f>
              <c:numCache>
                <c:formatCode>0</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2013</c:v>
                </c:pt>
                <c:pt idx="23" formatCode="General">
                  <c:v>2015</c:v>
                </c:pt>
                <c:pt idx="24" formatCode="General">
                  <c:v>2020</c:v>
                </c:pt>
                <c:pt idx="25" formatCode="General">
                  <c:v>2025</c:v>
                </c:pt>
                <c:pt idx="26" formatCode="General">
                  <c:v>2030</c:v>
                </c:pt>
                <c:pt idx="27" formatCode="General">
                  <c:v>2035</c:v>
                </c:pt>
                <c:pt idx="28" formatCode="General">
                  <c:v>2040</c:v>
                </c:pt>
                <c:pt idx="29" formatCode="General">
                  <c:v>2050</c:v>
                </c:pt>
              </c:numCache>
            </c:numRef>
          </c:cat>
          <c:val>
            <c:numRef>
              <c:f>'R-CO2'!$G$2:$G$31</c:f>
              <c:numCache>
                <c:formatCode>#,##0</c:formatCode>
                <c:ptCount val="30"/>
                <c:pt idx="0">
                  <c:v>426.899</c:v>
                </c:pt>
                <c:pt idx="1">
                  <c:v>416.88400000000001</c:v>
                </c:pt>
                <c:pt idx="2">
                  <c:v>431.149</c:v>
                </c:pt>
                <c:pt idx="3">
                  <c:v>428.77800000000002</c:v>
                </c:pt>
                <c:pt idx="4">
                  <c:v>441.99400000000003</c:v>
                </c:pt>
                <c:pt idx="5">
                  <c:v>453.39699999999942</c:v>
                </c:pt>
                <c:pt idx="6">
                  <c:v>465.459</c:v>
                </c:pt>
                <c:pt idx="7">
                  <c:v>477.22300000000001</c:v>
                </c:pt>
                <c:pt idx="8">
                  <c:v>485.86399999999992</c:v>
                </c:pt>
                <c:pt idx="9">
                  <c:v>500.94</c:v>
                </c:pt>
                <c:pt idx="10">
                  <c:v>525.34099999999864</c:v>
                </c:pt>
                <c:pt idx="11">
                  <c:v>519.89699999999937</c:v>
                </c:pt>
                <c:pt idx="12">
                  <c:v>526.49099999999999</c:v>
                </c:pt>
                <c:pt idx="13">
                  <c:v>541.39499999999998</c:v>
                </c:pt>
                <c:pt idx="14">
                  <c:v>537.04699999999866</c:v>
                </c:pt>
                <c:pt idx="15">
                  <c:v>531.50199999999938</c:v>
                </c:pt>
                <c:pt idx="16">
                  <c:v>520.47900000000004</c:v>
                </c:pt>
                <c:pt idx="17">
                  <c:v>543.95299999999907</c:v>
                </c:pt>
                <c:pt idx="18">
                  <c:v>528.00199999999938</c:v>
                </c:pt>
                <c:pt idx="19">
                  <c:v>499.64699999999999</c:v>
                </c:pt>
                <c:pt idx="20">
                  <c:v>509.7</c:v>
                </c:pt>
                <c:pt idx="21">
                  <c:v>500.69974215154798</c:v>
                </c:pt>
                <c:pt idx="22" formatCode="_(* #,##0_);_(* \(#,##0\);_(* &quot;-&quot;??_);_(@_)">
                  <c:v>489.9221540525229</c:v>
                </c:pt>
                <c:pt idx="23" formatCode="_(* #,##0_);_(* \(#,##0\);_(* &quot;-&quot;??_);_(@_)">
                  <c:v>490</c:v>
                </c:pt>
                <c:pt idx="24" formatCode="_-* #,##0_-;\-* #,##0_-;_-* &quot;-&quot;??_-;_-@_-">
                  <c:v>460</c:v>
                </c:pt>
                <c:pt idx="25" formatCode="_-* #,##0_-;\-* #,##0_-;_-* &quot;-&quot;??_-;_-@_-">
                  <c:v>420</c:v>
                </c:pt>
                <c:pt idx="26" formatCode="_-* #,##0_-;\-* #,##0_-;_-* &quot;-&quot;??_-;_-@_-">
                  <c:v>375</c:v>
                </c:pt>
                <c:pt idx="27" formatCode="_-* #,##0_-;\-* #,##0_-;_-* &quot;-&quot;??_-;_-@_-">
                  <c:v>330.01715340478012</c:v>
                </c:pt>
                <c:pt idx="28" formatCode="_-* #,##0_-;\-* #,##0_-;_-* &quot;-&quot;??_-;_-@_-">
                  <c:v>290</c:v>
                </c:pt>
                <c:pt idx="29" formatCode="_(* #,##0_);_(* \(#,##0\);_(* &quot;-&quot;??_);_(@_)">
                  <c:v>213.4495</c:v>
                </c:pt>
              </c:numCache>
            </c:numRef>
          </c:val>
          <c:smooth val="0"/>
        </c:ser>
        <c:ser>
          <c:idx val="4"/>
          <c:order val="4"/>
          <c:tx>
            <c:strRef>
              <c:f>'R-CO2'!$H$1</c:f>
              <c:strCache>
                <c:ptCount val="1"/>
                <c:pt idx="0">
                  <c:v>R60</c:v>
                </c:pt>
              </c:strCache>
            </c:strRef>
          </c:tx>
          <c:spPr>
            <a:ln w="28575" cap="rnd">
              <a:solidFill>
                <a:schemeClr val="accent5"/>
              </a:solidFill>
              <a:round/>
            </a:ln>
            <a:effectLst/>
          </c:spPr>
          <c:marker>
            <c:symbol val="none"/>
          </c:marker>
          <c:cat>
            <c:numRef>
              <c:f>'R-CO2'!$B$2:$B$31</c:f>
              <c:numCache>
                <c:formatCode>0</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2013</c:v>
                </c:pt>
                <c:pt idx="23" formatCode="General">
                  <c:v>2015</c:v>
                </c:pt>
                <c:pt idx="24" formatCode="General">
                  <c:v>2020</c:v>
                </c:pt>
                <c:pt idx="25" formatCode="General">
                  <c:v>2025</c:v>
                </c:pt>
                <c:pt idx="26" formatCode="General">
                  <c:v>2030</c:v>
                </c:pt>
                <c:pt idx="27" formatCode="General">
                  <c:v>2035</c:v>
                </c:pt>
                <c:pt idx="28" formatCode="General">
                  <c:v>2040</c:v>
                </c:pt>
                <c:pt idx="29" formatCode="General">
                  <c:v>2050</c:v>
                </c:pt>
              </c:numCache>
            </c:numRef>
          </c:cat>
          <c:val>
            <c:numRef>
              <c:f>'R-CO2'!$H$2:$H$31</c:f>
              <c:numCache>
                <c:formatCode>#,##0</c:formatCode>
                <c:ptCount val="30"/>
                <c:pt idx="0">
                  <c:v>426.899</c:v>
                </c:pt>
                <c:pt idx="1">
                  <c:v>416.88400000000001</c:v>
                </c:pt>
                <c:pt idx="2">
                  <c:v>431.149</c:v>
                </c:pt>
                <c:pt idx="3">
                  <c:v>428.77800000000002</c:v>
                </c:pt>
                <c:pt idx="4">
                  <c:v>441.99400000000003</c:v>
                </c:pt>
                <c:pt idx="5">
                  <c:v>453.39699999999942</c:v>
                </c:pt>
                <c:pt idx="6">
                  <c:v>465.459</c:v>
                </c:pt>
                <c:pt idx="7">
                  <c:v>477.22300000000001</c:v>
                </c:pt>
                <c:pt idx="8">
                  <c:v>485.86399999999992</c:v>
                </c:pt>
                <c:pt idx="9">
                  <c:v>500.94</c:v>
                </c:pt>
                <c:pt idx="10">
                  <c:v>525.34099999999864</c:v>
                </c:pt>
                <c:pt idx="11">
                  <c:v>519.89699999999937</c:v>
                </c:pt>
                <c:pt idx="12">
                  <c:v>526.49099999999999</c:v>
                </c:pt>
                <c:pt idx="13">
                  <c:v>541.39499999999998</c:v>
                </c:pt>
                <c:pt idx="14">
                  <c:v>537.04699999999866</c:v>
                </c:pt>
                <c:pt idx="15">
                  <c:v>531.50199999999938</c:v>
                </c:pt>
                <c:pt idx="16">
                  <c:v>520.47900000000004</c:v>
                </c:pt>
                <c:pt idx="17">
                  <c:v>543.95299999999907</c:v>
                </c:pt>
                <c:pt idx="18">
                  <c:v>528.00199999999938</c:v>
                </c:pt>
                <c:pt idx="19">
                  <c:v>499.64699999999999</c:v>
                </c:pt>
                <c:pt idx="20">
                  <c:v>509.7</c:v>
                </c:pt>
                <c:pt idx="21">
                  <c:v>500.69974215154798</c:v>
                </c:pt>
                <c:pt idx="22" formatCode="_(* #,##0_);_(* \(#,##0\);_(* &quot;-&quot;??_);_(@_)">
                  <c:v>489.9221540525229</c:v>
                </c:pt>
                <c:pt idx="23" formatCode="_(* #,##0_);_(* \(#,##0\);_(* &quot;-&quot;??_);_(@_)">
                  <c:v>488</c:v>
                </c:pt>
                <c:pt idx="24" formatCode="_-* #,##0_-;\-* #,##0_-;_-* &quot;-&quot;??_-;_-@_-">
                  <c:v>450</c:v>
                </c:pt>
                <c:pt idx="25" formatCode="_-* #,##0_-;\-* #,##0_-;_-* &quot;-&quot;??_-;_-@_-">
                  <c:v>400</c:v>
                </c:pt>
                <c:pt idx="26" formatCode="_-* #,##0_-;\-* #,##0_-;_-* &quot;-&quot;??_-;_-@_-">
                  <c:v>350</c:v>
                </c:pt>
                <c:pt idx="27" formatCode="_-* #,##0_-;\-* #,##0_-;_-* &quot;-&quot;??_-;_-@_-">
                  <c:v>304</c:v>
                </c:pt>
                <c:pt idx="28" formatCode="_-* #,##0_-;\-* #,##0_-;_-* &quot;-&quot;??_-;_-@_-">
                  <c:v>260</c:v>
                </c:pt>
                <c:pt idx="29" formatCode="_(* #,##0_);_(* \(#,##0\);_(* &quot;-&quot;??_);_(@_)">
                  <c:v>170.75960000000001</c:v>
                </c:pt>
              </c:numCache>
            </c:numRef>
          </c:val>
          <c:smooth val="0"/>
        </c:ser>
        <c:dLbls>
          <c:showLegendKey val="0"/>
          <c:showVal val="0"/>
          <c:showCatName val="0"/>
          <c:showSerName val="0"/>
          <c:showPercent val="0"/>
          <c:showBubbleSize val="0"/>
        </c:dLbls>
        <c:smooth val="0"/>
        <c:axId val="388071528"/>
        <c:axId val="388071920"/>
      </c:lineChart>
      <c:dateAx>
        <c:axId val="38807152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388071920"/>
        <c:crosses val="autoZero"/>
        <c:auto val="0"/>
        <c:lblOffset val="100"/>
        <c:baseTimeUnit val="days"/>
      </c:dateAx>
      <c:valAx>
        <c:axId val="388071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fr-CA"/>
                  <a:t>Mt CO2-eq</a:t>
                </a:r>
              </a:p>
            </c:rich>
          </c:tx>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fr-FR"/>
          </a:p>
        </c:txPr>
        <c:crossAx val="38807152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0"/>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AD3C7D6-0F21-2346-B869-B153EE13838E}" type="datetimeFigureOut">
              <a:rPr lang="en-US" smtClean="0"/>
              <a:t>6/23/2016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20C82C0-4467-C240-B801-B124631B7803}" type="slidenum">
              <a:rPr lang="en-US" smtClean="0"/>
              <a:t>‹#›</a:t>
            </a:fld>
            <a:endParaRPr lang="en-US"/>
          </a:p>
        </p:txBody>
      </p:sp>
    </p:spTree>
    <p:extLst>
      <p:ext uri="{BB962C8B-B14F-4D97-AF65-F5344CB8AC3E}">
        <p14:creationId xmlns:p14="http://schemas.microsoft.com/office/powerpoint/2010/main" val="7042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3072CDE-FA16-4F1A-AC91-A945F6999ED2}" type="datetimeFigureOut">
              <a:rPr lang="fr-CA" smtClean="0"/>
              <a:t>2016-06-23</a:t>
            </a:fld>
            <a:endParaRPr lang="fr-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C7BCB9-CCF6-4AAB-978C-53AC188633F9}" type="slidenum">
              <a:rPr lang="fr-CA" smtClean="0"/>
              <a:t>‹#›</a:t>
            </a:fld>
            <a:endParaRPr lang="fr-CA"/>
          </a:p>
        </p:txBody>
      </p:sp>
    </p:spTree>
    <p:extLst>
      <p:ext uri="{BB962C8B-B14F-4D97-AF65-F5344CB8AC3E}">
        <p14:creationId xmlns:p14="http://schemas.microsoft.com/office/powerpoint/2010/main" val="127249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7BCB9-CCF6-4AAB-978C-53AC188633F9}" type="slidenum">
              <a:rPr lang="fr-CA" smtClean="0"/>
              <a:t>2</a:t>
            </a:fld>
            <a:endParaRPr lang="fr-CA"/>
          </a:p>
        </p:txBody>
      </p:sp>
    </p:spTree>
    <p:extLst>
      <p:ext uri="{BB962C8B-B14F-4D97-AF65-F5344CB8AC3E}">
        <p14:creationId xmlns:p14="http://schemas.microsoft.com/office/powerpoint/2010/main" val="32417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7BCB9-CCF6-4AAB-978C-53AC188633F9}" type="slidenum">
              <a:rPr lang="fr-CA" smtClean="0"/>
              <a:t>13</a:t>
            </a:fld>
            <a:endParaRPr lang="fr-CA"/>
          </a:p>
        </p:txBody>
      </p:sp>
    </p:spTree>
    <p:extLst>
      <p:ext uri="{BB962C8B-B14F-4D97-AF65-F5344CB8AC3E}">
        <p14:creationId xmlns:p14="http://schemas.microsoft.com/office/powerpoint/2010/main" val="89264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C7BCB9-CCF6-4AAB-978C-53AC188633F9}" type="slidenum">
              <a:rPr lang="fr-CA" smtClean="0"/>
              <a:t>14</a:t>
            </a:fld>
            <a:endParaRPr lang="fr-CA"/>
          </a:p>
        </p:txBody>
      </p:sp>
    </p:spTree>
    <p:extLst>
      <p:ext uri="{BB962C8B-B14F-4D97-AF65-F5344CB8AC3E}">
        <p14:creationId xmlns:p14="http://schemas.microsoft.com/office/powerpoint/2010/main" val="79023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C7BCB9-CCF6-4AAB-978C-53AC188633F9}" type="slidenum">
              <a:rPr lang="fr-CA" smtClean="0"/>
              <a:t>15</a:t>
            </a:fld>
            <a:endParaRPr lang="fr-CA"/>
          </a:p>
        </p:txBody>
      </p:sp>
    </p:spTree>
    <p:extLst>
      <p:ext uri="{BB962C8B-B14F-4D97-AF65-F5344CB8AC3E}">
        <p14:creationId xmlns:p14="http://schemas.microsoft.com/office/powerpoint/2010/main" val="224655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7BCB9-CCF6-4AAB-978C-53AC188633F9}" type="slidenum">
              <a:rPr lang="fr-CA" smtClean="0"/>
              <a:t>18</a:t>
            </a:fld>
            <a:endParaRPr lang="fr-CA"/>
          </a:p>
        </p:txBody>
      </p:sp>
    </p:spTree>
    <p:extLst>
      <p:ext uri="{BB962C8B-B14F-4D97-AF65-F5344CB8AC3E}">
        <p14:creationId xmlns:p14="http://schemas.microsoft.com/office/powerpoint/2010/main" val="2164883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Population projections (Figure 9) were based on application of </a:t>
            </a:r>
            <a:r>
              <a:rPr lang="en-CA" sz="1200" kern="1200" dirty="0" err="1" smtClean="0">
                <a:solidFill>
                  <a:schemeClr val="tx1"/>
                </a:solidFill>
                <a:effectLst/>
                <a:latin typeface="+mn-lt"/>
                <a:ea typeface="+mn-ea"/>
                <a:cs typeface="+mn-cs"/>
              </a:rPr>
              <a:t>CanESS’s</a:t>
            </a:r>
            <a:r>
              <a:rPr lang="en-CA" sz="1200" kern="1200" dirty="0" smtClean="0">
                <a:solidFill>
                  <a:schemeClr val="tx1"/>
                </a:solidFill>
                <a:effectLst/>
                <a:latin typeface="+mn-lt"/>
                <a:ea typeface="+mn-ea"/>
                <a:cs typeface="+mn-cs"/>
              </a:rPr>
              <a:t> population model which had been calibrated with </a:t>
            </a:r>
            <a:r>
              <a:rPr lang="en-CA" sz="1200" i="1" kern="1200" dirty="0" smtClean="0">
                <a:solidFill>
                  <a:schemeClr val="tx1"/>
                </a:solidFill>
                <a:effectLst/>
                <a:latin typeface="+mn-lt"/>
                <a:ea typeface="+mn-ea"/>
                <a:cs typeface="+mn-cs"/>
              </a:rPr>
              <a:t>Canadian socio-economic information management</a:t>
            </a:r>
            <a:r>
              <a:rPr lang="en-CA" sz="1200" kern="1200" dirty="0" smtClean="0">
                <a:solidFill>
                  <a:schemeClr val="tx1"/>
                </a:solidFill>
                <a:effectLst/>
                <a:latin typeface="+mn-lt"/>
                <a:ea typeface="+mn-ea"/>
                <a:cs typeface="+mn-cs"/>
              </a:rPr>
              <a:t> (CANSIM) system data from 1978 to 2010. The model, using age, gender and region level information, captured continuing population evolution year by year, by applying birth rates, mortality, interprovincial migration, and international migration.  It is calibrated to track on CANSIM data from 1978 to 2010 and to track on the National Energy Board’s population by province as published by the National Energy Board (NEB 2013) outlook from 2011 to 2035, by adjusting immigration, emigration and interprovincial migration. Post 2035, international immigration and emigration implied in National Energy Board Data for the period out to 2035 is projected to continue growing in a similar way to 2050. Average population growth rate in historic time (1978-2010) is 1.11%; for the National Energy Board projection period (2010-2035), it is 0.98%; and for the further projection (2035-2050), it is 0.63%.</a:t>
            </a:r>
          </a:p>
          <a:p>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Provincial GDP values were obtained from CANSIM for 1978 to 2010, and from National Energy Board projections for the 2011-2035 time period. These were then used to calculate GDP per capita values.  Growth rate of GDP per capita was projected for the 2036-2050 period using trends from the 2011 to 2035 period, and with small progressive saturation applied to GDP per capita beyond 2035. Inflation is factored out of the calculation by equating to equivalent 2011 dollars (Figure 10).  GDP per capita growth rate is slowly declining over the full time series.  The average GDP per capita growth rate in historic time (1978-2010) is 1.9%; in the National Energy Board projection period (2010-2035), it is 1.86%; and for the projected period beyond 2035, (2036-2060), it is 1.31 %.</a:t>
            </a:r>
            <a:endParaRPr lang="fr-CA" sz="1200" kern="1200" dirty="0" smtClean="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C7BCB9-CCF6-4AAB-978C-53AC188633F9}" type="slidenum">
              <a:rPr lang="fr-CA" smtClean="0"/>
              <a:t>19</a:t>
            </a:fld>
            <a:endParaRPr lang="fr-CA"/>
          </a:p>
        </p:txBody>
      </p:sp>
    </p:spTree>
    <p:extLst>
      <p:ext uri="{BB962C8B-B14F-4D97-AF65-F5344CB8AC3E}">
        <p14:creationId xmlns:p14="http://schemas.microsoft.com/office/powerpoint/2010/main" val="350990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Total GDP in any year is the product of population and GDP per capita. Projected GDP is shown in Figure 11. Again, this is in equivalent 2011 dollars.</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 may be observed, total GDP is projected to more than double between 2010 and 2050.</a:t>
            </a:r>
            <a:endParaRPr lang="fr-CA" sz="1200" kern="1200" dirty="0" smtClean="0">
              <a:solidFill>
                <a:schemeClr val="tx1"/>
              </a:solidFill>
              <a:effectLst/>
              <a:latin typeface="+mn-lt"/>
              <a:ea typeface="+mn-ea"/>
              <a:cs typeface="+mn-cs"/>
            </a:endParaRPr>
          </a:p>
          <a:p>
            <a:endParaRPr lang="fr-CA" dirty="0" smtClean="0"/>
          </a:p>
          <a:p>
            <a:r>
              <a:rPr lang="en-CA" sz="1200" kern="1200" dirty="0" smtClean="0">
                <a:solidFill>
                  <a:schemeClr val="tx1"/>
                </a:solidFill>
                <a:effectLst/>
                <a:latin typeface="+mn-lt"/>
                <a:ea typeface="+mn-ea"/>
                <a:cs typeface="+mn-cs"/>
              </a:rPr>
              <a:t>Information of gross output was obtained from Statistics Canada. Statistics Canada reports gross output in annual (i.e. current) dollars. The </a:t>
            </a:r>
            <a:r>
              <a:rPr lang="en-CA" sz="1200" kern="1200" dirty="0" err="1" smtClean="0">
                <a:solidFill>
                  <a:schemeClr val="tx1"/>
                </a:solidFill>
                <a:effectLst/>
                <a:latin typeface="+mn-lt"/>
                <a:ea typeface="+mn-ea"/>
                <a:cs typeface="+mn-cs"/>
              </a:rPr>
              <a:t>CanESS</a:t>
            </a:r>
            <a:r>
              <a:rPr lang="en-CA" sz="1200" kern="1200" dirty="0" smtClean="0">
                <a:solidFill>
                  <a:schemeClr val="tx1"/>
                </a:solidFill>
                <a:effectLst/>
                <a:latin typeface="+mn-lt"/>
                <a:ea typeface="+mn-ea"/>
                <a:cs typeface="+mn-cs"/>
              </a:rPr>
              <a:t> model was used to convert all numbers using GDP deflators by industry into equivalent 2002 dollars (deduced from </a:t>
            </a:r>
            <a:r>
              <a:rPr lang="en-CA" sz="1200" kern="1200" dirty="0" err="1" smtClean="0">
                <a:solidFill>
                  <a:schemeClr val="tx1"/>
                </a:solidFill>
                <a:effectLst/>
                <a:latin typeface="+mn-lt"/>
                <a:ea typeface="+mn-ea"/>
                <a:cs typeface="+mn-cs"/>
              </a:rPr>
              <a:t>StatsCan</a:t>
            </a:r>
            <a:r>
              <a:rPr lang="en-CA" sz="1200" kern="1200" dirty="0" smtClean="0">
                <a:solidFill>
                  <a:schemeClr val="tx1"/>
                </a:solidFill>
                <a:effectLst/>
                <a:latin typeface="+mn-lt"/>
                <a:ea typeface="+mn-ea"/>
                <a:cs typeface="+mn-cs"/>
              </a:rPr>
              <a:t> data), with projections based on 2002 dollars.  As all work with the NATEM model was based on equivalent 2011 dollars, the </a:t>
            </a:r>
            <a:r>
              <a:rPr lang="en-CA" sz="1200" kern="1200" dirty="0" err="1" smtClean="0">
                <a:solidFill>
                  <a:schemeClr val="tx1"/>
                </a:solidFill>
                <a:effectLst/>
                <a:latin typeface="+mn-lt"/>
                <a:ea typeface="+mn-ea"/>
                <a:cs typeface="+mn-cs"/>
              </a:rPr>
              <a:t>CanESS</a:t>
            </a:r>
            <a:r>
              <a:rPr lang="en-CA" sz="1200" kern="1200" dirty="0" smtClean="0">
                <a:solidFill>
                  <a:schemeClr val="tx1"/>
                </a:solidFill>
                <a:effectLst/>
                <a:latin typeface="+mn-lt"/>
                <a:ea typeface="+mn-ea"/>
                <a:cs typeface="+mn-cs"/>
              </a:rPr>
              <a:t> projections were then converted into equivalent 2011 dollars.  </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industrial sectors covered with this approach include a subset of total gross output reported in CANSIM 381-0031. It does not include oil, gas &amp; coal production; it also does not include refined petroleum products such as diesel, gasoline, fuel oil etc.  It does include petrochemical products as a sub component of chemicals.</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Provincial gross output values for non-fuel producing industrial sectors (totalled over industry) from CANSIM for 1978-2010 and from the National Energy Board for 2011-2035 (NEB, 2013) were used to calculate gross output To GDP ratios. These were then projected to the end of simulation time 2036-2050, with saturating projections.  Also, the share of industrial gross output for the respective jurisdictions were calculated using the same information from the same sources, and projected, again with a saturating trend. Finally the national gross output by province and industry was calculated by applying the ratio to the GDP and applying the share to the total gross output by province. </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Results from these analyses for all of Canada for the non-fuel producing industries for all of Canada are shown on Figure 12. </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It was interesting to note that national gross output to GDP ratios have been declining, especially during the recent recession. Although there is some recovery, this does not reach the ratios of the early 2000’s. This reflects the general transition to a service based economy, with some recovery of the industrial sector over time. The provinces with the highest gross output to GDP ratio are Quebec and Ontario and are both still growing. Alberta is quite flat; however the gross output described here does not include fossil fuel industries.</a:t>
            </a:r>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20</a:t>
            </a:fld>
            <a:endParaRPr lang="fr-CA"/>
          </a:p>
        </p:txBody>
      </p:sp>
    </p:spTree>
    <p:extLst>
      <p:ext uri="{BB962C8B-B14F-4D97-AF65-F5344CB8AC3E}">
        <p14:creationId xmlns:p14="http://schemas.microsoft.com/office/powerpoint/2010/main" val="3313269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21</a:t>
            </a:fld>
            <a:endParaRPr lang="fr-CA"/>
          </a:p>
        </p:txBody>
      </p:sp>
    </p:spTree>
    <p:extLst>
      <p:ext uri="{BB962C8B-B14F-4D97-AF65-F5344CB8AC3E}">
        <p14:creationId xmlns:p14="http://schemas.microsoft.com/office/powerpoint/2010/main" val="36075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22</a:t>
            </a:fld>
            <a:endParaRPr lang="fr-CA"/>
          </a:p>
        </p:txBody>
      </p:sp>
    </p:spTree>
    <p:extLst>
      <p:ext uri="{BB962C8B-B14F-4D97-AF65-F5344CB8AC3E}">
        <p14:creationId xmlns:p14="http://schemas.microsoft.com/office/powerpoint/2010/main" val="215870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23</a:t>
            </a:fld>
            <a:endParaRPr lang="fr-CA"/>
          </a:p>
        </p:txBody>
      </p:sp>
    </p:spTree>
    <p:extLst>
      <p:ext uri="{BB962C8B-B14F-4D97-AF65-F5344CB8AC3E}">
        <p14:creationId xmlns:p14="http://schemas.microsoft.com/office/powerpoint/2010/main" val="137623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24</a:t>
            </a:fld>
            <a:endParaRPr lang="fr-CA"/>
          </a:p>
        </p:txBody>
      </p:sp>
    </p:spTree>
    <p:extLst>
      <p:ext uri="{BB962C8B-B14F-4D97-AF65-F5344CB8AC3E}">
        <p14:creationId xmlns:p14="http://schemas.microsoft.com/office/powerpoint/2010/main" val="277862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3</a:t>
            </a:fld>
            <a:endParaRPr lang="fr-CA"/>
          </a:p>
        </p:txBody>
      </p:sp>
    </p:spTree>
    <p:extLst>
      <p:ext uri="{BB962C8B-B14F-4D97-AF65-F5344CB8AC3E}">
        <p14:creationId xmlns:p14="http://schemas.microsoft.com/office/powerpoint/2010/main" val="101722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25</a:t>
            </a:fld>
            <a:endParaRPr lang="fr-CA"/>
          </a:p>
        </p:txBody>
      </p:sp>
    </p:spTree>
    <p:extLst>
      <p:ext uri="{BB962C8B-B14F-4D97-AF65-F5344CB8AC3E}">
        <p14:creationId xmlns:p14="http://schemas.microsoft.com/office/powerpoint/2010/main" val="373832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Key observations from detailed review of background documentation and results are as follows:</a:t>
            </a:r>
            <a:endParaRPr lang="fr-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GHG production is dominantly from the transportation, industrial (both </a:t>
            </a:r>
            <a:r>
              <a:rPr lang="en-CA" sz="1200" kern="1200" dirty="0" err="1" smtClean="0">
                <a:solidFill>
                  <a:schemeClr val="tx1"/>
                </a:solidFill>
                <a:effectLst/>
                <a:latin typeface="+mn-lt"/>
                <a:ea typeface="+mn-ea"/>
                <a:cs typeface="+mn-cs"/>
              </a:rPr>
              <a:t>combusiotn</a:t>
            </a:r>
            <a:r>
              <a:rPr lang="en-CA" sz="1200" kern="1200" dirty="0" smtClean="0">
                <a:solidFill>
                  <a:schemeClr val="tx1"/>
                </a:solidFill>
                <a:effectLst/>
                <a:latin typeface="+mn-lt"/>
                <a:ea typeface="+mn-ea"/>
                <a:cs typeface="+mn-cs"/>
              </a:rPr>
              <a:t> and industrial process emissions) and fossil fuels supply (combustion and </a:t>
            </a:r>
            <a:r>
              <a:rPr lang="en-CA" sz="1200" kern="1200" dirty="0" err="1" smtClean="0">
                <a:solidFill>
                  <a:schemeClr val="tx1"/>
                </a:solidFill>
                <a:effectLst/>
                <a:latin typeface="+mn-lt"/>
                <a:ea typeface="+mn-ea"/>
                <a:cs typeface="+mn-cs"/>
              </a:rPr>
              <a:t>and</a:t>
            </a:r>
            <a:r>
              <a:rPr lang="en-CA" sz="1200" kern="1200" dirty="0" smtClean="0">
                <a:solidFill>
                  <a:schemeClr val="tx1"/>
                </a:solidFill>
                <a:effectLst/>
                <a:latin typeface="+mn-lt"/>
                <a:ea typeface="+mn-ea"/>
                <a:cs typeface="+mn-cs"/>
              </a:rPr>
              <a:t> fugitive emissions).</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most rapid increase in production of GHG’s is directly associated with an expanding oil and natural gas sector, dominantly for increasing export. This also has a corresponding projected increase in production of fugitive releases, which is assumed to be proportional to oil and natural gas production</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observed decrease in emissions from the electricity sector is mainly due to planned phase out of conventional coal generating facilities, elimination of light fuel oil and heavy fuel oil electricity generation, and a significant increase in hydro energy generation. Thermal generation in 2050 is primarily natural gas based generation, dominantly for peaking and mid-range operation in selected jurisdictions.</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declining proportion of GHG emissions from the residential and commercial sectors is due to a combination of improving thermal efficiencies of new buildings and a progressive shift towards electrification of end uses, including especially for space heating.</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Changes in GHG emissions intensity for electricity generation are shown in Figure 55. CO</a:t>
            </a:r>
            <a:r>
              <a:rPr lang="en-CA" sz="1200" kern="1200" baseline="-25000" dirty="0" smtClean="0">
                <a:solidFill>
                  <a:schemeClr val="tx1"/>
                </a:solidFill>
                <a:effectLst/>
                <a:latin typeface="+mn-lt"/>
                <a:ea typeface="+mn-ea"/>
                <a:cs typeface="+mn-cs"/>
              </a:rPr>
              <a:t>2</a:t>
            </a:r>
            <a:r>
              <a:rPr lang="en-CA" sz="1200" kern="1200" dirty="0" smtClean="0">
                <a:solidFill>
                  <a:schemeClr val="tx1"/>
                </a:solidFill>
                <a:effectLst/>
                <a:latin typeface="+mn-lt"/>
                <a:ea typeface="+mn-ea"/>
                <a:cs typeface="+mn-cs"/>
              </a:rPr>
              <a:t>-eq emissions are shown to decline from 0.13 kg per kWh in 2013, to 0.09 kg per kWh in 2050. </a:t>
            </a:r>
            <a:endParaRPr lang="fr-CA" sz="1200" kern="1200" dirty="0" smtClean="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26</a:t>
            </a:fld>
            <a:endParaRPr lang="fr-CA"/>
          </a:p>
        </p:txBody>
      </p:sp>
    </p:spTree>
    <p:extLst>
      <p:ext uri="{BB962C8B-B14F-4D97-AF65-F5344CB8AC3E}">
        <p14:creationId xmlns:p14="http://schemas.microsoft.com/office/powerpoint/2010/main" val="1678516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7BCB9-CCF6-4AAB-978C-53AC188633F9}" type="slidenum">
              <a:rPr lang="fr-CA" smtClean="0"/>
              <a:t>27</a:t>
            </a:fld>
            <a:endParaRPr lang="fr-CA"/>
          </a:p>
        </p:txBody>
      </p:sp>
    </p:spTree>
    <p:extLst>
      <p:ext uri="{BB962C8B-B14F-4D97-AF65-F5344CB8AC3E}">
        <p14:creationId xmlns:p14="http://schemas.microsoft.com/office/powerpoint/2010/main" val="237914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-biggest leap is from REF</a:t>
            </a:r>
            <a:r>
              <a:rPr lang="en-US" baseline="0" dirty="0" smtClean="0"/>
              <a:t> to -30%</a:t>
            </a:r>
          </a:p>
          <a:p>
            <a:r>
              <a:rPr lang="en-US" baseline="0" dirty="0" smtClean="0"/>
              <a:t>-focusing on R30 and R60 for the presentation</a:t>
            </a:r>
          </a:p>
          <a:p>
            <a:r>
              <a:rPr lang="en-US" baseline="0" dirty="0" smtClean="0"/>
              <a:t>-Only combustion related emissions</a:t>
            </a:r>
          </a:p>
          <a:p>
            <a:endParaRPr lang="en-US" baseline="0" dirty="0" smtClean="0"/>
          </a:p>
          <a:p>
            <a:r>
              <a:rPr lang="en-CA" sz="1200" kern="1200" dirty="0" smtClean="0">
                <a:solidFill>
                  <a:schemeClr val="tx1"/>
                </a:solidFill>
                <a:effectLst/>
                <a:latin typeface="+mn-lt"/>
                <a:ea typeface="+mn-ea"/>
                <a:cs typeface="+mn-cs"/>
              </a:rPr>
              <a:t>The purpose of this scenario was to derive minimum cost solutions to 2050, for all of Canada, for progressive reductions in combustion emissions from 2011 to 2050. The premises were essentially the same as for Scenario 1, but with imposition also of combustion reduction requirements by 2050, which were below the 427 Mt of recorded combustion emission in 1990. Results were derived with the NATEM-Canada model for four separate reduction targets in 2050, from 30 to 60%, in 10% increments. </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It is important to note that the 60% reduction target was selected, after several trials, as the maximum realizable target for the combination of possible transformation options prescribed for this Scenario. Any substantive increase in the target beyond 60% did not produce credible results, because of unacceptably high marginal costs. </a:t>
            </a:r>
            <a:endParaRPr lang="fr-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7BCB9-CCF6-4AAB-978C-53AC188633F9}" type="slidenum">
              <a:rPr lang="fr-CA" smtClean="0"/>
              <a:t>28</a:t>
            </a:fld>
            <a:endParaRPr lang="fr-CA"/>
          </a:p>
        </p:txBody>
      </p:sp>
    </p:spTree>
    <p:extLst>
      <p:ext uri="{BB962C8B-B14F-4D97-AF65-F5344CB8AC3E}">
        <p14:creationId xmlns:p14="http://schemas.microsoft.com/office/powerpoint/2010/main" val="167125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29</a:t>
            </a:fld>
            <a:endParaRPr lang="fr-CA"/>
          </a:p>
        </p:txBody>
      </p:sp>
    </p:spTree>
    <p:extLst>
      <p:ext uri="{BB962C8B-B14F-4D97-AF65-F5344CB8AC3E}">
        <p14:creationId xmlns:p14="http://schemas.microsoft.com/office/powerpoint/2010/main" val="909081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Key observations from detailed review of background documentation and results are as follows:</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observed in Figure 59, and again in Figure 60, there is an overall reduction in final energy consumption. </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dominant changes are reduced use of fossil fuels, primarily oil and natural gas, and increased use of electricity and bio-fuels. These trends are progressive, from the 30% GHG reduction target, to the 60% GHG reduction target.</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Electrification increases with increasing GHG reduction targets. For the 60% GHG reduction target, electricity meets 53% of energy end use in 2050, as compared to 23% for Scenario 1. </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other significant supply change is with biofuels. For the 60% GHG reduction scenario in 2050, biofuels meet 8% of total energy consumption, which is a 45%% increase, relative to Scenario 1. It should be recognized that this could be in conflict with food production, as both first generation ethanol and biodiesel production are from conventional food production sources. </a:t>
            </a:r>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are corresponding reductions in use of fossil fuels, with oil use declining by 76% and natural gas by 82%, for the same 60% GHG reduction target in 2050.      </a:t>
            </a:r>
            <a:endParaRPr lang="fr-CA" sz="1200" kern="1200" dirty="0" smtClean="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30</a:t>
            </a:fld>
            <a:endParaRPr lang="fr-CA"/>
          </a:p>
        </p:txBody>
      </p:sp>
    </p:spTree>
    <p:extLst>
      <p:ext uri="{BB962C8B-B14F-4D97-AF65-F5344CB8AC3E}">
        <p14:creationId xmlns:p14="http://schemas.microsoft.com/office/powerpoint/2010/main" val="35207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7BCB9-CCF6-4AAB-978C-53AC188633F9}" type="slidenum">
              <a:rPr lang="fr-CA" smtClean="0"/>
              <a:t>33</a:t>
            </a:fld>
            <a:endParaRPr lang="fr-CA"/>
          </a:p>
        </p:txBody>
      </p:sp>
    </p:spTree>
    <p:extLst>
      <p:ext uri="{BB962C8B-B14F-4D97-AF65-F5344CB8AC3E}">
        <p14:creationId xmlns:p14="http://schemas.microsoft.com/office/powerpoint/2010/main" val="538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5C7BCB9-CCF6-4AAB-978C-53AC188633F9}" type="slidenum">
              <a:rPr lang="fr-CA" smtClean="0"/>
              <a:t>4</a:t>
            </a:fld>
            <a:endParaRPr lang="fr-CA"/>
          </a:p>
        </p:txBody>
      </p:sp>
    </p:spTree>
    <p:extLst>
      <p:ext uri="{BB962C8B-B14F-4D97-AF65-F5344CB8AC3E}">
        <p14:creationId xmlns:p14="http://schemas.microsoft.com/office/powerpoint/2010/main" val="372759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7BCB9-CCF6-4AAB-978C-53AC188633F9}" type="slidenum">
              <a:rPr lang="fr-CA" smtClean="0"/>
              <a:t>6</a:t>
            </a:fld>
            <a:endParaRPr lang="fr-CA"/>
          </a:p>
        </p:txBody>
      </p:sp>
    </p:spTree>
    <p:extLst>
      <p:ext uri="{BB962C8B-B14F-4D97-AF65-F5344CB8AC3E}">
        <p14:creationId xmlns:p14="http://schemas.microsoft.com/office/powerpoint/2010/main" val="10906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C7BCB9-CCF6-4AAB-978C-53AC188633F9}" type="slidenum">
              <a:rPr lang="fr-CA" smtClean="0"/>
              <a:t>7</a:t>
            </a:fld>
            <a:endParaRPr lang="fr-CA"/>
          </a:p>
        </p:txBody>
      </p:sp>
    </p:spTree>
    <p:extLst>
      <p:ext uri="{BB962C8B-B14F-4D97-AF65-F5344CB8AC3E}">
        <p14:creationId xmlns:p14="http://schemas.microsoft.com/office/powerpoint/2010/main" val="363945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C7BCB9-CCF6-4AAB-978C-53AC188633F9}" type="slidenum">
              <a:rPr lang="fr-CA" smtClean="0"/>
              <a:t>8</a:t>
            </a:fld>
            <a:endParaRPr lang="fr-CA"/>
          </a:p>
        </p:txBody>
      </p:sp>
    </p:spTree>
    <p:extLst>
      <p:ext uri="{BB962C8B-B14F-4D97-AF65-F5344CB8AC3E}">
        <p14:creationId xmlns:p14="http://schemas.microsoft.com/office/powerpoint/2010/main" val="195778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C7BCB9-CCF6-4AAB-978C-53AC188633F9}" type="slidenum">
              <a:rPr lang="fr-CA" smtClean="0"/>
              <a:t>10</a:t>
            </a:fld>
            <a:endParaRPr lang="fr-CA"/>
          </a:p>
        </p:txBody>
      </p:sp>
    </p:spTree>
    <p:extLst>
      <p:ext uri="{BB962C8B-B14F-4D97-AF65-F5344CB8AC3E}">
        <p14:creationId xmlns:p14="http://schemas.microsoft.com/office/powerpoint/2010/main" val="294230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C7BCB9-CCF6-4AAB-978C-53AC188633F9}" type="slidenum">
              <a:rPr lang="fr-CA" smtClean="0"/>
              <a:t>11</a:t>
            </a:fld>
            <a:endParaRPr lang="fr-CA"/>
          </a:p>
        </p:txBody>
      </p:sp>
    </p:spTree>
    <p:extLst>
      <p:ext uri="{BB962C8B-B14F-4D97-AF65-F5344CB8AC3E}">
        <p14:creationId xmlns:p14="http://schemas.microsoft.com/office/powerpoint/2010/main" val="49837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C7BCB9-CCF6-4AAB-978C-53AC188633F9}" type="slidenum">
              <a:rPr lang="fr-CA" smtClean="0"/>
              <a:t>12</a:t>
            </a:fld>
            <a:endParaRPr lang="fr-CA"/>
          </a:p>
        </p:txBody>
      </p:sp>
    </p:spTree>
    <p:extLst>
      <p:ext uri="{BB962C8B-B14F-4D97-AF65-F5344CB8AC3E}">
        <p14:creationId xmlns:p14="http://schemas.microsoft.com/office/powerpoint/2010/main" val="262703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p>
            <a:fld id="{3DDA2030-F409-46EF-B7D3-3EA03B452311}" type="datetimeFigureOut">
              <a:rPr lang="fr-CA" smtClean="0"/>
              <a:t>2016-06-23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29715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3DDA2030-F409-46EF-B7D3-3EA03B452311}" type="datetimeFigureOut">
              <a:rPr lang="fr-CA" smtClean="0"/>
              <a:t>2016-06-23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250793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3DDA2030-F409-46EF-B7D3-3EA03B452311}" type="datetimeFigureOut">
              <a:rPr lang="fr-CA" smtClean="0"/>
              <a:t>2016-06-23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111369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3DDA2030-F409-46EF-B7D3-3EA03B452311}" type="datetimeFigureOut">
              <a:rPr lang="fr-CA" smtClean="0"/>
              <a:t>2016-06-23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286555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A2030-F409-46EF-B7D3-3EA03B452311}" type="datetimeFigureOut">
              <a:rPr lang="fr-CA" smtClean="0"/>
              <a:t>2016-06-23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154161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p>
            <a:fld id="{3DDA2030-F409-46EF-B7D3-3EA03B452311}" type="datetimeFigureOut">
              <a:rPr lang="fr-CA" smtClean="0"/>
              <a:t>2016-06-23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3961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p>
            <a:fld id="{3DDA2030-F409-46EF-B7D3-3EA03B452311}" type="datetimeFigureOut">
              <a:rPr lang="fr-CA" smtClean="0"/>
              <a:t>2016-06-23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271614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p>
            <a:fld id="{3DDA2030-F409-46EF-B7D3-3EA03B452311}" type="datetimeFigureOut">
              <a:rPr lang="fr-CA" smtClean="0"/>
              <a:t>2016-06-23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280821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2030-F409-46EF-B7D3-3EA03B452311}" type="datetimeFigureOut">
              <a:rPr lang="fr-CA" smtClean="0"/>
              <a:t>2016-06-23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34081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A2030-F409-46EF-B7D3-3EA03B452311}" type="datetimeFigureOut">
              <a:rPr lang="fr-CA" smtClean="0"/>
              <a:t>2016-06-23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17271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A2030-F409-46EF-B7D3-3EA03B452311}" type="datetimeFigureOut">
              <a:rPr lang="fr-CA" smtClean="0"/>
              <a:t>2016-06-23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970F3C-5B65-4CA6-8D5E-D12C34EFE2FC}" type="slidenum">
              <a:rPr lang="fr-CA" smtClean="0"/>
              <a:t>‹#›</a:t>
            </a:fld>
            <a:endParaRPr lang="fr-CA"/>
          </a:p>
        </p:txBody>
      </p:sp>
    </p:spTree>
    <p:extLst>
      <p:ext uri="{BB962C8B-B14F-4D97-AF65-F5344CB8AC3E}">
        <p14:creationId xmlns:p14="http://schemas.microsoft.com/office/powerpoint/2010/main" val="184375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A2030-F409-46EF-B7D3-3EA03B452311}" type="datetimeFigureOut">
              <a:rPr lang="fr-CA" smtClean="0"/>
              <a:t>2016-06-23</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70F3C-5B65-4CA6-8D5E-D12C34EFE2FC}" type="slidenum">
              <a:rPr lang="fr-CA" smtClean="0"/>
              <a:t>‹#›</a:t>
            </a:fld>
            <a:endParaRPr lang="fr-CA"/>
          </a:p>
        </p:txBody>
      </p:sp>
    </p:spTree>
    <p:extLst>
      <p:ext uri="{BB962C8B-B14F-4D97-AF65-F5344CB8AC3E}">
        <p14:creationId xmlns:p14="http://schemas.microsoft.com/office/powerpoint/2010/main" val="18759261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D4D"/>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861048"/>
            <a:ext cx="6400800" cy="864096"/>
          </a:xfrm>
        </p:spPr>
        <p:txBody>
          <a:bodyPr>
            <a:normAutofit/>
          </a:bodyPr>
          <a:lstStyle/>
          <a:p>
            <a:pPr algn="l"/>
            <a:r>
              <a:rPr lang="en-CA" dirty="0" smtClean="0">
                <a:solidFill>
                  <a:schemeClr val="bg1">
                    <a:lumMod val="65000"/>
                  </a:schemeClr>
                </a:solidFill>
              </a:rPr>
              <a:t>ESMIA Consultants</a:t>
            </a:r>
          </a:p>
          <a:p>
            <a:pPr algn="l"/>
            <a:endParaRPr lang="en-CA" dirty="0" smtClean="0"/>
          </a:p>
        </p:txBody>
      </p:sp>
      <p:sp>
        <p:nvSpPr>
          <p:cNvPr id="4" name="Rectangle 3"/>
          <p:cNvSpPr/>
          <p:nvPr/>
        </p:nvSpPr>
        <p:spPr>
          <a:xfrm>
            <a:off x="0" y="5345782"/>
            <a:ext cx="9144000" cy="150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solidFill>
                  <a:schemeClr val="tx2"/>
                </a:solidFill>
              </a:rPr>
              <a:t>TEFP – Milestone Meeting No4</a:t>
            </a:r>
          </a:p>
          <a:p>
            <a:r>
              <a:rPr lang="en-CA" dirty="0" smtClean="0">
                <a:solidFill>
                  <a:schemeClr val="tx2"/>
                </a:solidFill>
              </a:rPr>
              <a:t>Ottawa, September 30</a:t>
            </a:r>
            <a:r>
              <a:rPr lang="en-CA" baseline="30000" dirty="0" smtClean="0">
                <a:solidFill>
                  <a:schemeClr val="tx2"/>
                </a:solidFill>
              </a:rPr>
              <a:t>th</a:t>
            </a:r>
            <a:r>
              <a:rPr lang="en-CA" dirty="0" smtClean="0">
                <a:solidFill>
                  <a:schemeClr val="tx2"/>
                </a:solidFill>
              </a:rPr>
              <a:t>  2014</a:t>
            </a:r>
            <a:endParaRPr lang="fr-CA"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461141"/>
            <a:ext cx="1752131" cy="9750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a:spLocks noChangeArrowheads="1"/>
          </p:cNvSpPr>
          <p:nvPr/>
        </p:nvSpPr>
        <p:spPr bwMode="auto">
          <a:xfrm>
            <a:off x="27433" y="44624"/>
            <a:ext cx="224087" cy="5256584"/>
          </a:xfrm>
          <a:prstGeom prst="rect">
            <a:avLst/>
          </a:prstGeom>
          <a:solidFill>
            <a:srgbClr val="06CDE2"/>
          </a:solidFill>
          <a:ln w="38100">
            <a:solidFill>
              <a:srgbClr val="1B416F"/>
            </a:solidFill>
            <a:miter lim="800000"/>
            <a:headEnd/>
            <a:tailEnd/>
          </a:ln>
          <a:extLst/>
        </p:spPr>
        <p:txBody>
          <a:bodyPr rot="0" vert="horz" wrap="square" lIns="91440" tIns="45720" rIns="91440" bIns="45720" anchor="t" anchorCtr="0" upright="1">
            <a:noAutofit/>
          </a:bodyPr>
          <a:lstStyle/>
          <a:p>
            <a:endParaRPr lang="fr-CA" dirty="0"/>
          </a:p>
        </p:txBody>
      </p:sp>
      <p:sp>
        <p:nvSpPr>
          <p:cNvPr id="5" name="TextBox 4"/>
          <p:cNvSpPr txBox="1"/>
          <p:nvPr/>
        </p:nvSpPr>
        <p:spPr>
          <a:xfrm>
            <a:off x="7560746" y="6476299"/>
            <a:ext cx="1583254" cy="369332"/>
          </a:xfrm>
          <a:prstGeom prst="rect">
            <a:avLst/>
          </a:prstGeom>
          <a:noFill/>
        </p:spPr>
        <p:txBody>
          <a:bodyPr wrap="none" rtlCol="0">
            <a:spAutoFit/>
          </a:bodyPr>
          <a:lstStyle/>
          <a:p>
            <a:r>
              <a:rPr lang="en-CA" b="1" dirty="0" smtClean="0">
                <a:solidFill>
                  <a:srgbClr val="1BB8D7"/>
                </a:solidFill>
              </a:rPr>
              <a:t>www.esmia.ca</a:t>
            </a:r>
            <a:endParaRPr lang="fr-CA" b="1" dirty="0">
              <a:solidFill>
                <a:srgbClr val="1BB8D7"/>
              </a:solidFill>
            </a:endParaRPr>
          </a:p>
        </p:txBody>
      </p:sp>
      <p:sp>
        <p:nvSpPr>
          <p:cNvPr id="8" name="Rectangle 7"/>
          <p:cNvSpPr/>
          <p:nvPr/>
        </p:nvSpPr>
        <p:spPr>
          <a:xfrm>
            <a:off x="0" y="5327525"/>
            <a:ext cx="9144000" cy="150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dirty="0" err="1" smtClean="0">
                <a:solidFill>
                  <a:schemeClr val="tx2"/>
                </a:solidFill>
              </a:rPr>
              <a:t>Annual</a:t>
            </a:r>
            <a:r>
              <a:rPr lang="fr-CA" dirty="0" smtClean="0">
                <a:solidFill>
                  <a:schemeClr val="tx2"/>
                </a:solidFill>
              </a:rPr>
              <a:t>  Meeting of the CAE</a:t>
            </a:r>
            <a:endParaRPr lang="en-CA" dirty="0" smtClean="0">
              <a:solidFill>
                <a:schemeClr val="tx2"/>
              </a:solidFill>
            </a:endParaRPr>
          </a:p>
          <a:p>
            <a:r>
              <a:rPr lang="en-CA" dirty="0" smtClean="0">
                <a:solidFill>
                  <a:schemeClr val="tx2"/>
                </a:solidFill>
              </a:rPr>
              <a:t>Winnipeg, June 27</a:t>
            </a:r>
            <a:r>
              <a:rPr lang="en-CA" baseline="30000" dirty="0" smtClean="0">
                <a:solidFill>
                  <a:schemeClr val="tx2"/>
                </a:solidFill>
              </a:rPr>
              <a:t>th</a:t>
            </a:r>
            <a:r>
              <a:rPr lang="en-CA" dirty="0" smtClean="0">
                <a:solidFill>
                  <a:schemeClr val="tx2"/>
                </a:solidFill>
              </a:rPr>
              <a:t> </a:t>
            </a:r>
            <a:r>
              <a:rPr lang="en-CA" dirty="0" smtClean="0">
                <a:solidFill>
                  <a:schemeClr val="tx2"/>
                </a:solidFill>
              </a:rPr>
              <a:t>2016</a:t>
            </a:r>
            <a:endParaRPr lang="fr-CA" dirty="0">
              <a:solidFill>
                <a:schemeClr val="tx2"/>
              </a:solidFill>
            </a:endParaRP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442884"/>
            <a:ext cx="1752131" cy="9750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a:spLocks noChangeArrowheads="1"/>
          </p:cNvSpPr>
          <p:nvPr/>
        </p:nvSpPr>
        <p:spPr bwMode="auto">
          <a:xfrm>
            <a:off x="27433" y="26367"/>
            <a:ext cx="224087" cy="5256584"/>
          </a:xfrm>
          <a:prstGeom prst="rect">
            <a:avLst/>
          </a:prstGeom>
          <a:solidFill>
            <a:srgbClr val="06CDE2"/>
          </a:solidFill>
          <a:ln w="38100">
            <a:solidFill>
              <a:srgbClr val="1B416F"/>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11" name="TextBox 4"/>
          <p:cNvSpPr txBox="1"/>
          <p:nvPr/>
        </p:nvSpPr>
        <p:spPr>
          <a:xfrm>
            <a:off x="7560746" y="6458042"/>
            <a:ext cx="1583254"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solidFill>
                  <a:srgbClr val="1BB8D7"/>
                </a:solidFill>
              </a:rPr>
              <a:t>www.esmia.ca</a:t>
            </a:r>
            <a:endParaRPr lang="fr-CA" b="1" dirty="0">
              <a:solidFill>
                <a:srgbClr val="1BB8D7"/>
              </a:solidFill>
            </a:endParaRPr>
          </a:p>
        </p:txBody>
      </p:sp>
      <p:pic>
        <p:nvPicPr>
          <p:cNvPr id="12" name="Picture 11" descr="Untitled.png"/>
          <p:cNvPicPr>
            <a:picLocks noChangeAspect="1"/>
          </p:cNvPicPr>
          <p:nvPr/>
        </p:nvPicPr>
        <p:blipFill rotWithShape="1">
          <a:blip r:embed="rId3">
            <a:extLst>
              <a:ext uri="{28A0092B-C50C-407E-A947-70E740481C1C}">
                <a14:useLocalDpi xmlns:a14="http://schemas.microsoft.com/office/drawing/2010/main" val="0"/>
              </a:ext>
            </a:extLst>
          </a:blip>
          <a:srcRect r="67063" b="73876"/>
          <a:stretch/>
        </p:blipFill>
        <p:spPr>
          <a:xfrm>
            <a:off x="4427984" y="5670833"/>
            <a:ext cx="2592288" cy="1156541"/>
          </a:xfrm>
          <a:prstGeom prst="rect">
            <a:avLst/>
          </a:prstGeom>
        </p:spPr>
      </p:pic>
      <p:sp>
        <p:nvSpPr>
          <p:cNvPr id="14" name="Title 1"/>
          <p:cNvSpPr>
            <a:spLocks noGrp="1"/>
          </p:cNvSpPr>
          <p:nvPr>
            <p:ph type="ctrTitle"/>
          </p:nvPr>
        </p:nvSpPr>
        <p:spPr>
          <a:xfrm>
            <a:off x="539552" y="719692"/>
            <a:ext cx="7848872" cy="1470025"/>
          </a:xfrm>
        </p:spPr>
        <p:txBody>
          <a:bodyPr>
            <a:normAutofit fontScale="90000"/>
          </a:bodyPr>
          <a:lstStyle/>
          <a:p>
            <a:pPr algn="l"/>
            <a:r>
              <a:rPr lang="en-US" b="1" dirty="0" smtClean="0">
                <a:solidFill>
                  <a:schemeClr val="bg1"/>
                </a:solidFill>
              </a:rPr>
              <a:t>Reducing GHG Emissions in Canada: A Formidable Challenge</a:t>
            </a:r>
            <a:r>
              <a:rPr lang="en-CA" sz="3600" b="1" dirty="0">
                <a:solidFill>
                  <a:schemeClr val="bg1"/>
                </a:solidFill>
              </a:rPr>
              <a:t/>
            </a:r>
            <a:br>
              <a:rPr lang="en-CA" sz="3600" b="1" dirty="0">
                <a:solidFill>
                  <a:schemeClr val="bg1"/>
                </a:solidFill>
              </a:rPr>
            </a:br>
            <a:endParaRPr lang="fr-CA" sz="3600" b="1" dirty="0">
              <a:solidFill>
                <a:schemeClr val="bg1"/>
              </a:solidFill>
            </a:endParaRPr>
          </a:p>
        </p:txBody>
      </p:sp>
      <p:sp>
        <p:nvSpPr>
          <p:cNvPr id="15" name="Rectangle 14"/>
          <p:cNvSpPr/>
          <p:nvPr/>
        </p:nvSpPr>
        <p:spPr>
          <a:xfrm>
            <a:off x="539552" y="2063843"/>
            <a:ext cx="5824480" cy="584775"/>
          </a:xfrm>
          <a:prstGeom prst="rect">
            <a:avLst/>
          </a:prstGeom>
        </p:spPr>
        <p:txBody>
          <a:bodyPr wrap="none">
            <a:spAutoFit/>
          </a:bodyPr>
          <a:lstStyle/>
          <a:p>
            <a:r>
              <a:rPr lang="fr-CA" sz="3200" b="1" dirty="0" smtClean="0">
                <a:solidFill>
                  <a:srgbClr val="FFFFFF"/>
                </a:solidFill>
                <a:latin typeface="Calibri" panose="020F0502020204030204" pitchFamily="34" charset="0"/>
              </a:rPr>
              <a:t>TEFP</a:t>
            </a:r>
            <a:r>
              <a:rPr lang="fr-CA" sz="2800" b="1" dirty="0" smtClean="0">
                <a:solidFill>
                  <a:srgbClr val="FFFFFF"/>
                </a:solidFill>
                <a:latin typeface="Calibri" panose="020F0502020204030204" pitchFamily="34" charset="0"/>
              </a:rPr>
              <a:t> - Trottier </a:t>
            </a:r>
            <a:r>
              <a:rPr lang="fr-CA" sz="2800" b="1" dirty="0" err="1">
                <a:solidFill>
                  <a:srgbClr val="FFFFFF"/>
                </a:solidFill>
                <a:latin typeface="Calibri" panose="020F0502020204030204" pitchFamily="34" charset="0"/>
              </a:rPr>
              <a:t>Energy</a:t>
            </a:r>
            <a:r>
              <a:rPr lang="fr-CA" sz="2800" b="1" dirty="0">
                <a:solidFill>
                  <a:srgbClr val="FFFFFF"/>
                </a:solidFill>
                <a:latin typeface="Calibri" panose="020F0502020204030204" pitchFamily="34" charset="0"/>
              </a:rPr>
              <a:t> Futures Project</a:t>
            </a:r>
            <a:endParaRPr lang="fr-CA" sz="2800" b="1" dirty="0"/>
          </a:p>
        </p:txBody>
      </p:sp>
    </p:spTree>
    <p:extLst>
      <p:ext uri="{BB962C8B-B14F-4D97-AF65-F5344CB8AC3E}">
        <p14:creationId xmlns:p14="http://schemas.microsoft.com/office/powerpoint/2010/main" val="1063107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solidFill>
                  <a:schemeClr val="tx2"/>
                </a:solidFill>
              </a:rPr>
              <a:t>NATEM - Canada</a:t>
            </a:r>
            <a:endParaRPr lang="fr-CA" dirty="0">
              <a:solidFill>
                <a:schemeClr val="tx2"/>
              </a:solidFill>
            </a:endParaRPr>
          </a:p>
        </p:txBody>
      </p:sp>
      <p:pic>
        <p:nvPicPr>
          <p:cNvPr id="24" name="Picture 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52" y="1665945"/>
            <a:ext cx="4652248" cy="3610711"/>
          </a:xfrm>
          <a:prstGeom prst="rect">
            <a:avLst/>
          </a:prstGeom>
          <a:noFill/>
          <a:ln>
            <a:noFill/>
          </a:ln>
        </p:spPr>
      </p:pic>
      <p:graphicFrame>
        <p:nvGraphicFramePr>
          <p:cNvPr id="8" name="Table 7"/>
          <p:cNvGraphicFramePr>
            <a:graphicFrameLocks noGrp="1"/>
          </p:cNvGraphicFramePr>
          <p:nvPr>
            <p:extLst/>
          </p:nvPr>
        </p:nvGraphicFramePr>
        <p:xfrm>
          <a:off x="5500096" y="1659512"/>
          <a:ext cx="3240360" cy="3435096"/>
        </p:xfrm>
        <a:graphic>
          <a:graphicData uri="http://schemas.openxmlformats.org/drawingml/2006/table">
            <a:tbl>
              <a:tblPr firstRow="1" firstCol="1" bandRow="1">
                <a:tableStyleId>{5C22544A-7EE6-4342-B048-85BDC9FD1C3A}</a:tableStyleId>
              </a:tblPr>
              <a:tblGrid>
                <a:gridCol w="663558"/>
                <a:gridCol w="1700940"/>
                <a:gridCol w="875862"/>
              </a:tblGrid>
              <a:tr h="190307">
                <a:tc>
                  <a:txBody>
                    <a:bodyPr/>
                    <a:lstStyle/>
                    <a:p>
                      <a:pPr algn="ctr">
                        <a:lnSpc>
                          <a:spcPct val="115000"/>
                        </a:lnSpc>
                        <a:spcBef>
                          <a:spcPts val="300"/>
                        </a:spcBef>
                        <a:spcAft>
                          <a:spcPts val="300"/>
                        </a:spcAft>
                      </a:pPr>
                      <a:r>
                        <a:rPr lang="en-US" sz="1400" dirty="0">
                          <a:solidFill>
                            <a:schemeClr val="tx1"/>
                          </a:solidFill>
                          <a:effectLst/>
                        </a:rPr>
                        <a:t>Code </a:t>
                      </a:r>
                      <a:endParaRPr lang="fr-C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15000"/>
                        </a:lnSpc>
                        <a:spcBef>
                          <a:spcPts val="300"/>
                        </a:spcBef>
                        <a:spcAft>
                          <a:spcPts val="300"/>
                        </a:spcAft>
                      </a:pPr>
                      <a:r>
                        <a:rPr lang="en-US" sz="1400" dirty="0">
                          <a:solidFill>
                            <a:schemeClr val="tx1"/>
                          </a:solidFill>
                          <a:effectLst/>
                        </a:rPr>
                        <a:t>Province/Territory</a:t>
                      </a:r>
                      <a:endParaRPr lang="fr-C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15000"/>
                        </a:lnSpc>
                        <a:spcBef>
                          <a:spcPts val="300"/>
                        </a:spcBef>
                        <a:spcAft>
                          <a:spcPts val="300"/>
                        </a:spcAft>
                      </a:pPr>
                      <a:r>
                        <a:rPr lang="en-US" sz="1400">
                          <a:solidFill>
                            <a:schemeClr val="tx1"/>
                          </a:solidFill>
                          <a:effectLst/>
                        </a:rPr>
                        <a:t>Region</a:t>
                      </a:r>
                      <a:endParaRPr lang="fr-CA"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AB</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Alberta</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West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BC</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British Colombia</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West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MB</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Manitoba</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West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NB</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New Brunswick</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East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NL</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Newfoundland</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East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NS</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Nova Scotia</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East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NT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Northwest territories</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North</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NU</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Nunavut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North</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ON</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Ontario</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Central</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PE</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Prince Edward Island</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East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QC</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Quebec</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Central</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SK</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Saskatchewan</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West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r h="190307">
                <a:tc>
                  <a:txBody>
                    <a:bodyPr/>
                    <a:lstStyle/>
                    <a:p>
                      <a:pPr>
                        <a:lnSpc>
                          <a:spcPct val="115000"/>
                        </a:lnSpc>
                        <a:spcAft>
                          <a:spcPts val="0"/>
                        </a:spcAft>
                      </a:pPr>
                      <a:r>
                        <a:rPr lang="en-US" sz="1400">
                          <a:solidFill>
                            <a:schemeClr val="tx1"/>
                          </a:solidFill>
                          <a:effectLst/>
                        </a:rPr>
                        <a:t>YT</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a:solidFill>
                            <a:schemeClr val="tx1"/>
                          </a:solidFill>
                          <a:effectLst/>
                        </a:rPr>
                        <a:t>Yukon</a:t>
                      </a:r>
                      <a:endParaRPr lang="fr-C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400" dirty="0">
                          <a:solidFill>
                            <a:schemeClr val="tx1"/>
                          </a:solidFill>
                          <a:effectLst/>
                        </a:rPr>
                        <a:t>North</a:t>
                      </a:r>
                      <a:endParaRPr lang="fr-C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r>
            </a:tbl>
          </a:graphicData>
        </a:graphic>
      </p:graphicFrame>
      <p:sp>
        <p:nvSpPr>
          <p:cNvPr id="10" name="Rectangle 9"/>
          <p:cNvSpPr/>
          <p:nvPr/>
        </p:nvSpPr>
        <p:spPr>
          <a:xfrm>
            <a:off x="0" y="6503439"/>
            <a:ext cx="9144000" cy="346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rgbClr val="179BB5"/>
              </a:solidFill>
            </a:endParaRPr>
          </a:p>
        </p:txBody>
      </p:sp>
      <p:graphicFrame>
        <p:nvGraphicFramePr>
          <p:cNvPr id="7" name="Table 6"/>
          <p:cNvGraphicFramePr>
            <a:graphicFrameLocks noGrp="1"/>
          </p:cNvGraphicFramePr>
          <p:nvPr>
            <p:extLst/>
          </p:nvPr>
        </p:nvGraphicFramePr>
        <p:xfrm>
          <a:off x="3635896" y="5393353"/>
          <a:ext cx="5384271" cy="841248"/>
        </p:xfrm>
        <a:graphic>
          <a:graphicData uri="http://schemas.openxmlformats.org/drawingml/2006/table">
            <a:tbl>
              <a:tblPr firstRow="1" firstCol="1" bandRow="1">
                <a:tableStyleId>{5C22544A-7EE6-4342-B048-85BDC9FD1C3A}</a:tableStyleId>
              </a:tblPr>
              <a:tblGrid>
                <a:gridCol w="670134"/>
                <a:gridCol w="523793"/>
                <a:gridCol w="523793"/>
                <a:gridCol w="523793"/>
                <a:gridCol w="523793"/>
                <a:gridCol w="523793"/>
                <a:gridCol w="523793"/>
                <a:gridCol w="523793"/>
                <a:gridCol w="523793"/>
                <a:gridCol w="523793"/>
              </a:tblGrid>
              <a:tr h="190500">
                <a:tc>
                  <a:txBody>
                    <a:bodyPr/>
                    <a:lstStyle/>
                    <a:p>
                      <a:pPr algn="just">
                        <a:lnSpc>
                          <a:spcPct val="115000"/>
                        </a:lnSpc>
                        <a:spcAft>
                          <a:spcPts val="600"/>
                        </a:spcAft>
                      </a:pPr>
                      <a:r>
                        <a:rPr lang="en-CA" sz="1200" dirty="0">
                          <a:solidFill>
                            <a:schemeClr val="tx1"/>
                          </a:solidFill>
                          <a:effectLst/>
                        </a:rPr>
                        <a:t>Period</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1</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2</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3</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4</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5</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6</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7</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8</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c>
                  <a:txBody>
                    <a:bodyPr/>
                    <a:lstStyle/>
                    <a:p>
                      <a:pPr algn="just">
                        <a:lnSpc>
                          <a:spcPct val="115000"/>
                        </a:lnSpc>
                        <a:spcAft>
                          <a:spcPts val="600"/>
                        </a:spcAft>
                      </a:pPr>
                      <a:r>
                        <a:rPr lang="en-CA" sz="1200" dirty="0">
                          <a:solidFill>
                            <a:schemeClr val="tx1"/>
                          </a:solidFill>
                          <a:effectLst/>
                        </a:rPr>
                        <a:t>9</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rgbClr val="40CCE8"/>
                    </a:solidFill>
                  </a:tcPr>
                </a:tc>
              </a:tr>
              <a:tr h="190500">
                <a:tc>
                  <a:txBody>
                    <a:bodyPr/>
                    <a:lstStyle/>
                    <a:p>
                      <a:pPr algn="just">
                        <a:lnSpc>
                          <a:spcPct val="115000"/>
                        </a:lnSpc>
                        <a:spcAft>
                          <a:spcPts val="600"/>
                        </a:spcAft>
                      </a:pPr>
                      <a:r>
                        <a:rPr lang="en-CA" sz="1200" dirty="0">
                          <a:solidFill>
                            <a:schemeClr val="tx1"/>
                          </a:solidFill>
                          <a:effectLst/>
                        </a:rPr>
                        <a:t>Start</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chemeClr val="bg1"/>
                    </a:solidFill>
                  </a:tcPr>
                </a:tc>
                <a:tc>
                  <a:txBody>
                    <a:bodyPr/>
                    <a:lstStyle/>
                    <a:p>
                      <a:pPr algn="just">
                        <a:lnSpc>
                          <a:spcPct val="115000"/>
                        </a:lnSpc>
                        <a:spcAft>
                          <a:spcPts val="600"/>
                        </a:spcAft>
                      </a:pPr>
                      <a:r>
                        <a:rPr lang="en-CA" sz="1200">
                          <a:solidFill>
                            <a:schemeClr val="tx1"/>
                          </a:solidFill>
                          <a:effectLst/>
                        </a:rPr>
                        <a:t>2011</a:t>
                      </a:r>
                      <a:endParaRPr lang="fr-CA" sz="120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a:solidFill>
                            <a:schemeClr val="tx1"/>
                          </a:solidFill>
                          <a:effectLst/>
                        </a:rPr>
                        <a:t>2012</a:t>
                      </a:r>
                      <a:endParaRPr lang="fr-CA" sz="120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2015</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2016</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2025</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2027</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2034</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a:solidFill>
                            <a:schemeClr val="tx1"/>
                          </a:solidFill>
                          <a:effectLst/>
                        </a:rPr>
                        <a:t>2037</a:t>
                      </a:r>
                      <a:endParaRPr lang="fr-CA" sz="120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a:solidFill>
                            <a:schemeClr val="tx1"/>
                          </a:solidFill>
                          <a:effectLst/>
                        </a:rPr>
                        <a:t>2044</a:t>
                      </a:r>
                      <a:endParaRPr lang="fr-CA" sz="120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r>
              <a:tr h="190500">
                <a:tc>
                  <a:txBody>
                    <a:bodyPr/>
                    <a:lstStyle/>
                    <a:p>
                      <a:pPr algn="just">
                        <a:lnSpc>
                          <a:spcPct val="115000"/>
                        </a:lnSpc>
                        <a:spcAft>
                          <a:spcPts val="600"/>
                        </a:spcAft>
                      </a:pPr>
                      <a:r>
                        <a:rPr lang="en-CA" sz="1200" dirty="0">
                          <a:solidFill>
                            <a:schemeClr val="tx1"/>
                          </a:solidFill>
                          <a:effectLst/>
                        </a:rPr>
                        <a:t>Mid</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chemeClr val="bg1"/>
                    </a:solidFill>
                  </a:tcPr>
                </a:tc>
                <a:tc>
                  <a:txBody>
                    <a:bodyPr/>
                    <a:lstStyle/>
                    <a:p>
                      <a:pPr algn="just">
                        <a:lnSpc>
                          <a:spcPct val="115000"/>
                        </a:lnSpc>
                        <a:spcAft>
                          <a:spcPts val="600"/>
                        </a:spcAft>
                      </a:pPr>
                      <a:r>
                        <a:rPr lang="en-CA" sz="1200" b="1" dirty="0">
                          <a:solidFill>
                            <a:schemeClr val="tx1"/>
                          </a:solidFill>
                          <a:effectLst/>
                        </a:rPr>
                        <a:t>2011</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b="1" dirty="0">
                          <a:solidFill>
                            <a:schemeClr val="tx1"/>
                          </a:solidFill>
                          <a:effectLst/>
                        </a:rPr>
                        <a:t>2013</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b="1" dirty="0">
                          <a:solidFill>
                            <a:schemeClr val="tx1"/>
                          </a:solidFill>
                          <a:effectLst/>
                        </a:rPr>
                        <a:t>2015</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b="1" dirty="0">
                          <a:solidFill>
                            <a:schemeClr val="tx1"/>
                          </a:solidFill>
                          <a:effectLst/>
                        </a:rPr>
                        <a:t>2020</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b="1" dirty="0">
                          <a:solidFill>
                            <a:schemeClr val="tx1"/>
                          </a:solidFill>
                          <a:effectLst/>
                        </a:rPr>
                        <a:t>2025</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b="1" dirty="0">
                          <a:solidFill>
                            <a:schemeClr val="tx1"/>
                          </a:solidFill>
                          <a:effectLst/>
                        </a:rPr>
                        <a:t>2030</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b="1" dirty="0">
                          <a:solidFill>
                            <a:schemeClr val="tx1"/>
                          </a:solidFill>
                          <a:effectLst/>
                        </a:rPr>
                        <a:t>2035</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b="1" dirty="0">
                          <a:solidFill>
                            <a:schemeClr val="tx1"/>
                          </a:solidFill>
                          <a:effectLst/>
                        </a:rPr>
                        <a:t>2040</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b="1" dirty="0">
                          <a:solidFill>
                            <a:schemeClr val="tx1"/>
                          </a:solidFill>
                          <a:effectLst/>
                        </a:rPr>
                        <a:t>2050</a:t>
                      </a:r>
                      <a:endParaRPr lang="fr-CA" sz="1200" b="1"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r>
              <a:tr h="190500">
                <a:tc>
                  <a:txBody>
                    <a:bodyPr/>
                    <a:lstStyle/>
                    <a:p>
                      <a:pPr algn="just">
                        <a:lnSpc>
                          <a:spcPct val="115000"/>
                        </a:lnSpc>
                        <a:spcAft>
                          <a:spcPts val="600"/>
                        </a:spcAft>
                      </a:pPr>
                      <a:r>
                        <a:rPr lang="en-CA" sz="1200" dirty="0">
                          <a:solidFill>
                            <a:schemeClr val="tx1"/>
                          </a:solidFill>
                          <a:effectLst/>
                        </a:rPr>
                        <a:t>End</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solidFill>
                      <a:schemeClr val="bg1"/>
                    </a:solidFill>
                  </a:tcPr>
                </a:tc>
                <a:tc>
                  <a:txBody>
                    <a:bodyPr/>
                    <a:lstStyle/>
                    <a:p>
                      <a:pPr algn="just">
                        <a:lnSpc>
                          <a:spcPct val="115000"/>
                        </a:lnSpc>
                        <a:spcAft>
                          <a:spcPts val="600"/>
                        </a:spcAft>
                      </a:pPr>
                      <a:r>
                        <a:rPr lang="en-CA" sz="1200">
                          <a:solidFill>
                            <a:schemeClr val="tx1"/>
                          </a:solidFill>
                          <a:effectLst/>
                        </a:rPr>
                        <a:t>2011</a:t>
                      </a:r>
                      <a:endParaRPr lang="fr-CA" sz="120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2014</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2015</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2024</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2026</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2033</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2036</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2043</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c>
                  <a:txBody>
                    <a:bodyPr/>
                    <a:lstStyle/>
                    <a:p>
                      <a:pPr algn="just">
                        <a:lnSpc>
                          <a:spcPct val="115000"/>
                        </a:lnSpc>
                        <a:spcAft>
                          <a:spcPts val="600"/>
                        </a:spcAft>
                      </a:pPr>
                      <a:r>
                        <a:rPr lang="en-CA" sz="1200" dirty="0">
                          <a:solidFill>
                            <a:schemeClr val="tx1"/>
                          </a:solidFill>
                          <a:effectLst/>
                        </a:rPr>
                        <a:t>2056</a:t>
                      </a:r>
                      <a:endParaRPr lang="fr-CA" sz="1200" dirty="0">
                        <a:solidFill>
                          <a:schemeClr val="tx1"/>
                        </a:solidFill>
                        <a:effectLst/>
                        <a:latin typeface="Calibri" panose="020F0502020204030204" pitchFamily="34" charset="0"/>
                        <a:ea typeface="Times New Roman" panose="02020603050405020304" pitchFamily="18" charset="0"/>
                        <a:cs typeface="Lucida Sans Unicode" panose="020B0602030504020204" pitchFamily="34" charset="0"/>
                      </a:endParaRPr>
                    </a:p>
                  </a:txBody>
                  <a:tcPr marL="44450" marR="44450" marT="0" marB="0" anchor="ctr">
                    <a:noFill/>
                  </a:tcPr>
                </a:tc>
              </a:tr>
            </a:tbl>
          </a:graphicData>
        </a:graphic>
      </p:graphicFrame>
      <p:sp>
        <p:nvSpPr>
          <p:cNvPr id="12" name="Rectangle 11"/>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13" name="Rectangle 12"/>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193625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0"/>
            <a:ext cx="8748464" cy="6445225"/>
          </a:xfrm>
          <a:prstGeom prst="rect">
            <a:avLst/>
          </a:prstGeom>
          <a:noFill/>
          <a:ln>
            <a:noFill/>
          </a:ln>
        </p:spPr>
      </p:pic>
      <p:sp>
        <p:nvSpPr>
          <p:cNvPr id="3" name="Rectangle 2"/>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5" name="Rectangle 4"/>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3453672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pPr algn="l"/>
            <a:r>
              <a:rPr lang="fr-CA" dirty="0" err="1" smtClean="0">
                <a:solidFill>
                  <a:schemeClr val="tx2"/>
                </a:solidFill>
              </a:rPr>
              <a:t>CanESS</a:t>
            </a:r>
            <a:endParaRPr lang="fr-CA" dirty="0">
              <a:solidFill>
                <a:schemeClr val="tx2"/>
              </a:solidFill>
            </a:endParaRPr>
          </a:p>
        </p:txBody>
      </p:sp>
      <p:sp>
        <p:nvSpPr>
          <p:cNvPr id="6" name="Rectangle 5"/>
          <p:cNvSpPr/>
          <p:nvPr/>
        </p:nvSpPr>
        <p:spPr>
          <a:xfrm>
            <a:off x="0" y="6503439"/>
            <a:ext cx="9144000" cy="346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rgbClr val="179BB5"/>
              </a:solidFill>
            </a:endParaRPr>
          </a:p>
        </p:txBody>
      </p:sp>
      <p:pic>
        <p:nvPicPr>
          <p:cNvPr id="2" name="Picture 1"/>
          <p:cNvPicPr>
            <a:picLocks noChangeAspect="1"/>
          </p:cNvPicPr>
          <p:nvPr/>
        </p:nvPicPr>
        <p:blipFill>
          <a:blip r:embed="rId3"/>
          <a:stretch>
            <a:fillRect/>
          </a:stretch>
        </p:blipFill>
        <p:spPr>
          <a:xfrm>
            <a:off x="439400" y="308567"/>
            <a:ext cx="7798241" cy="6264696"/>
          </a:xfrm>
          <a:prstGeom prst="rect">
            <a:avLst/>
          </a:prstGeom>
        </p:spPr>
      </p:pic>
      <p:pic>
        <p:nvPicPr>
          <p:cNvPr id="7" name="Picture 6"/>
          <p:cNvPicPr>
            <a:picLocks noChangeAspect="1"/>
          </p:cNvPicPr>
          <p:nvPr/>
        </p:nvPicPr>
        <p:blipFill>
          <a:blip r:embed="rId4"/>
          <a:stretch>
            <a:fillRect/>
          </a:stretch>
        </p:blipFill>
        <p:spPr>
          <a:xfrm>
            <a:off x="7787696" y="34219"/>
            <a:ext cx="1296144" cy="549674"/>
          </a:xfrm>
          <a:prstGeom prst="rect">
            <a:avLst/>
          </a:prstGeom>
        </p:spPr>
      </p:pic>
    </p:spTree>
    <p:extLst>
      <p:ext uri="{BB962C8B-B14F-4D97-AF65-F5344CB8AC3E}">
        <p14:creationId xmlns:p14="http://schemas.microsoft.com/office/powerpoint/2010/main" val="3848480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4E7EC"/>
            </a:gs>
            <a:gs pos="48000">
              <a:srgbClr val="D7DBE5"/>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544" y="2348880"/>
            <a:ext cx="8098159" cy="2267967"/>
          </a:xfrm>
        </p:spPr>
        <p:txBody>
          <a:bodyPr>
            <a:normAutofit/>
          </a:bodyPr>
          <a:lstStyle/>
          <a:p>
            <a:r>
              <a:rPr lang="en-US" cap="none" dirty="0" smtClean="0"/>
              <a:t>Model development</a:t>
            </a:r>
            <a:endParaRPr lang="en-CA" cap="none" dirty="0"/>
          </a:p>
        </p:txBody>
      </p:sp>
    </p:spTree>
    <p:extLst>
      <p:ext uri="{BB962C8B-B14F-4D97-AF65-F5344CB8AC3E}">
        <p14:creationId xmlns:p14="http://schemas.microsoft.com/office/powerpoint/2010/main" val="4073098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fr-CA" dirty="0" smtClean="0">
                <a:solidFill>
                  <a:schemeClr val="tx2"/>
                </a:solidFill>
              </a:rPr>
              <a:t>Data bridge</a:t>
            </a:r>
            <a:endParaRPr lang="fr-CA" dirty="0">
              <a:solidFill>
                <a:schemeClr val="tx2"/>
              </a:solidFill>
            </a:endParaRPr>
          </a:p>
        </p:txBody>
      </p:sp>
      <p:sp>
        <p:nvSpPr>
          <p:cNvPr id="6" name="Rectangle 5"/>
          <p:cNvSpPr/>
          <p:nvPr/>
        </p:nvSpPr>
        <p:spPr>
          <a:xfrm>
            <a:off x="0" y="6503439"/>
            <a:ext cx="9144000" cy="346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rgbClr val="179BB5"/>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776864" cy="4248472"/>
          </a:xfrm>
          <a:prstGeom prst="rect">
            <a:avLst/>
          </a:prstGeom>
          <a:noFill/>
          <a:ln>
            <a:noFill/>
          </a:ln>
        </p:spPr>
      </p:pic>
      <p:pic>
        <p:nvPicPr>
          <p:cNvPr id="7" name="Picture 6"/>
          <p:cNvPicPr>
            <a:picLocks noChangeAspect="1"/>
          </p:cNvPicPr>
          <p:nvPr/>
        </p:nvPicPr>
        <p:blipFill>
          <a:blip r:embed="rId4"/>
          <a:stretch>
            <a:fillRect/>
          </a:stretch>
        </p:blipFill>
        <p:spPr>
          <a:xfrm>
            <a:off x="7787696" y="34219"/>
            <a:ext cx="1296144" cy="549674"/>
          </a:xfrm>
          <a:prstGeom prst="rect">
            <a:avLst/>
          </a:prstGeom>
        </p:spPr>
      </p:pic>
    </p:spTree>
    <p:extLst>
      <p:ext uri="{BB962C8B-B14F-4D97-AF65-F5344CB8AC3E}">
        <p14:creationId xmlns:p14="http://schemas.microsoft.com/office/powerpoint/2010/main" val="2739902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pPr algn="l"/>
            <a:r>
              <a:rPr lang="fr-CA" dirty="0" smtClean="0">
                <a:solidFill>
                  <a:schemeClr val="tx2"/>
                </a:solidFill>
              </a:rPr>
              <a:t>Data bridge</a:t>
            </a:r>
            <a:endParaRPr lang="fr-CA" dirty="0">
              <a:solidFill>
                <a:schemeClr val="tx2"/>
              </a:solidFill>
            </a:endParaRPr>
          </a:p>
        </p:txBody>
      </p:sp>
      <p:sp>
        <p:nvSpPr>
          <p:cNvPr id="6" name="Rectangle 5"/>
          <p:cNvSpPr/>
          <p:nvPr/>
        </p:nvSpPr>
        <p:spPr>
          <a:xfrm>
            <a:off x="0" y="6503439"/>
            <a:ext cx="9144000" cy="346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rgbClr val="179BB5"/>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144" y="137877"/>
            <a:ext cx="9142856" cy="6503438"/>
          </a:xfrm>
          <a:prstGeom prst="rect">
            <a:avLst/>
          </a:prstGeom>
          <a:noFill/>
          <a:ln>
            <a:noFill/>
          </a:ln>
        </p:spPr>
      </p:pic>
      <p:pic>
        <p:nvPicPr>
          <p:cNvPr id="8" name="Picture 7"/>
          <p:cNvPicPr>
            <a:picLocks noChangeAspect="1"/>
          </p:cNvPicPr>
          <p:nvPr/>
        </p:nvPicPr>
        <p:blipFill>
          <a:blip r:embed="rId4"/>
          <a:stretch>
            <a:fillRect/>
          </a:stretch>
        </p:blipFill>
        <p:spPr>
          <a:xfrm>
            <a:off x="7847856" y="137877"/>
            <a:ext cx="1296144" cy="549674"/>
          </a:xfrm>
          <a:prstGeom prst="rect">
            <a:avLst/>
          </a:prstGeom>
        </p:spPr>
      </p:pic>
    </p:spTree>
    <p:extLst>
      <p:ext uri="{BB962C8B-B14F-4D97-AF65-F5344CB8AC3E}">
        <p14:creationId xmlns:p14="http://schemas.microsoft.com/office/powerpoint/2010/main" val="276801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Special considerations</a:t>
            </a:r>
            <a:endParaRPr lang="fr-CA" dirty="0"/>
          </a:p>
        </p:txBody>
      </p:sp>
      <p:sp>
        <p:nvSpPr>
          <p:cNvPr id="9" name="Content Placeholder 8"/>
          <p:cNvSpPr>
            <a:spLocks noGrp="1"/>
          </p:cNvSpPr>
          <p:nvPr>
            <p:ph idx="1"/>
          </p:nvPr>
        </p:nvSpPr>
        <p:spPr>
          <a:xfrm>
            <a:off x="457200" y="1600200"/>
            <a:ext cx="8435280" cy="4781128"/>
          </a:xfrm>
        </p:spPr>
        <p:txBody>
          <a:bodyPr>
            <a:noAutofit/>
          </a:bodyPr>
          <a:lstStyle/>
          <a:p>
            <a:r>
              <a:rPr lang="en-CA" sz="2800" dirty="0" smtClean="0"/>
              <a:t>Socio-economic settings</a:t>
            </a:r>
          </a:p>
          <a:p>
            <a:r>
              <a:rPr lang="en-CA" sz="2800" dirty="0" smtClean="0"/>
              <a:t>Energy efficiency and conservation</a:t>
            </a:r>
          </a:p>
          <a:p>
            <a:r>
              <a:rPr lang="en-CA" sz="2800" dirty="0" smtClean="0"/>
              <a:t>Dependable </a:t>
            </a:r>
            <a:r>
              <a:rPr lang="en-CA" sz="2800" dirty="0"/>
              <a:t>capacity</a:t>
            </a:r>
          </a:p>
          <a:p>
            <a:r>
              <a:rPr lang="en-CA" sz="2800" dirty="0" smtClean="0"/>
              <a:t>System dispatch</a:t>
            </a:r>
          </a:p>
          <a:p>
            <a:r>
              <a:rPr lang="en-CA" sz="2800" dirty="0" smtClean="0"/>
              <a:t>High voltage interconnections</a:t>
            </a:r>
            <a:endParaRPr lang="en-CA" sz="2800" dirty="0"/>
          </a:p>
          <a:p>
            <a:r>
              <a:rPr lang="en-CA" sz="2800" dirty="0" smtClean="0"/>
              <a:t>Differential </a:t>
            </a:r>
            <a:r>
              <a:rPr lang="en-CA" sz="2800" dirty="0"/>
              <a:t>costs for grid supply</a:t>
            </a:r>
          </a:p>
          <a:p>
            <a:r>
              <a:rPr lang="en-CA" sz="2800" dirty="0" smtClean="0"/>
              <a:t>Biomass </a:t>
            </a:r>
            <a:r>
              <a:rPr lang="en-CA" sz="2800" dirty="0"/>
              <a:t>feedstock limits </a:t>
            </a:r>
          </a:p>
          <a:p>
            <a:r>
              <a:rPr lang="en-CA" sz="2800" dirty="0" smtClean="0"/>
              <a:t>Cost </a:t>
            </a:r>
            <a:r>
              <a:rPr lang="en-CA" sz="2800" dirty="0"/>
              <a:t>variations over </a:t>
            </a:r>
            <a:r>
              <a:rPr lang="en-CA" sz="2800" dirty="0" smtClean="0"/>
              <a:t>time</a:t>
            </a:r>
            <a:endParaRPr lang="en-CA" sz="2800" dirty="0"/>
          </a:p>
        </p:txBody>
      </p:sp>
      <p:sp>
        <p:nvSpPr>
          <p:cNvPr id="6" name="Rectangle 5"/>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Rectangle 6"/>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910949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Optimal system dispatch</a:t>
            </a:r>
            <a:endParaRPr lang="fr-CA"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560840" cy="4896544"/>
          </a:xfrm>
          <a:prstGeom prst="rect">
            <a:avLst/>
          </a:prstGeom>
          <a:noFill/>
          <a:ln>
            <a:noFill/>
          </a:ln>
        </p:spPr>
      </p:pic>
      <p:sp>
        <p:nvSpPr>
          <p:cNvPr id="7" name="Rectangle 6"/>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8" name="Rectangle 7"/>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2033984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4E7EC"/>
            </a:gs>
            <a:gs pos="48000">
              <a:srgbClr val="D7DBE5"/>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544" y="2348880"/>
            <a:ext cx="8098159" cy="2267967"/>
          </a:xfrm>
        </p:spPr>
        <p:txBody>
          <a:bodyPr>
            <a:normAutofit/>
          </a:bodyPr>
          <a:lstStyle/>
          <a:p>
            <a:r>
              <a:rPr lang="en-US" cap="none" dirty="0" smtClean="0"/>
              <a:t>Model calibration</a:t>
            </a:r>
            <a:endParaRPr lang="en-CA" cap="none" dirty="0"/>
          </a:p>
        </p:txBody>
      </p:sp>
    </p:spTree>
    <p:extLst>
      <p:ext uri="{BB962C8B-B14F-4D97-AF65-F5344CB8AC3E}">
        <p14:creationId xmlns:p14="http://schemas.microsoft.com/office/powerpoint/2010/main" val="1851785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Socio-economic settings</a:t>
            </a:r>
            <a:endParaRPr lang="fr-CA" dirty="0"/>
          </a:p>
        </p:txBody>
      </p:sp>
      <p:graphicFrame>
        <p:nvGraphicFramePr>
          <p:cNvPr id="7" name="Chart 6"/>
          <p:cNvGraphicFramePr/>
          <p:nvPr>
            <p:extLst/>
          </p:nvPr>
        </p:nvGraphicFramePr>
        <p:xfrm>
          <a:off x="1043608" y="978250"/>
          <a:ext cx="6912768" cy="2858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1043608" y="3717032"/>
          <a:ext cx="6912768" cy="263181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10" name="Rectangle 9"/>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175194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4E7EC"/>
            </a:gs>
            <a:gs pos="48000">
              <a:srgbClr val="D7DBE5"/>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544" y="2348880"/>
            <a:ext cx="8098159" cy="2267967"/>
          </a:xfrm>
        </p:spPr>
        <p:txBody>
          <a:bodyPr>
            <a:normAutofit/>
          </a:bodyPr>
          <a:lstStyle/>
          <a:p>
            <a:r>
              <a:rPr lang="en-US" cap="none" dirty="0" smtClean="0"/>
              <a:t>Background</a:t>
            </a:r>
            <a:endParaRPr lang="en-CA" cap="none" dirty="0"/>
          </a:p>
        </p:txBody>
      </p:sp>
    </p:spTree>
    <p:extLst>
      <p:ext uri="{BB962C8B-B14F-4D97-AF65-F5344CB8AC3E}">
        <p14:creationId xmlns:p14="http://schemas.microsoft.com/office/powerpoint/2010/main" val="3128529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Industrial gross output</a:t>
            </a:r>
            <a:endParaRPr lang="fr-CA" dirty="0"/>
          </a:p>
        </p:txBody>
      </p:sp>
      <p:graphicFrame>
        <p:nvGraphicFramePr>
          <p:cNvPr id="9" name="Chart 8"/>
          <p:cNvGraphicFramePr/>
          <p:nvPr>
            <p:extLst/>
          </p:nvPr>
        </p:nvGraphicFramePr>
        <p:xfrm>
          <a:off x="2267744" y="3412737"/>
          <a:ext cx="6876256" cy="2948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nvPr>
        </p:nvGraphicFramePr>
        <p:xfrm>
          <a:off x="0" y="1052736"/>
          <a:ext cx="5610225" cy="225552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8" name="Rectangle 7"/>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357806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End-use demands (70)</a:t>
            </a:r>
            <a:endParaRPr lang="fr-CA" dirty="0"/>
          </a:p>
        </p:txBody>
      </p:sp>
      <p:graphicFrame>
        <p:nvGraphicFramePr>
          <p:cNvPr id="8" name="Chart 7"/>
          <p:cNvGraphicFramePr>
            <a:graphicFrameLocks/>
          </p:cNvGraphicFramePr>
          <p:nvPr>
            <p:extLst/>
          </p:nvPr>
        </p:nvGraphicFramePr>
        <p:xfrm>
          <a:off x="323528" y="1417638"/>
          <a:ext cx="8363271" cy="43418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Rectangle 6"/>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243107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energy consumption</a:t>
            </a:r>
            <a:endParaRPr lang="fr-CA" dirty="0"/>
          </a:p>
        </p:txBody>
      </p:sp>
      <p:sp>
        <p:nvSpPr>
          <p:cNvPr id="6" name="Rectangle 5"/>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Rectangle 6"/>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aphicFrame>
        <p:nvGraphicFramePr>
          <p:cNvPr id="9" name="Chart 8"/>
          <p:cNvGraphicFramePr/>
          <p:nvPr>
            <p:extLst>
              <p:ext uri="{D42A27DB-BD31-4B8C-83A1-F6EECF244321}">
                <p14:modId xmlns:p14="http://schemas.microsoft.com/office/powerpoint/2010/main" val="3658564794"/>
              </p:ext>
            </p:extLst>
          </p:nvPr>
        </p:nvGraphicFramePr>
        <p:xfrm>
          <a:off x="539552" y="1417638"/>
          <a:ext cx="8147248" cy="4531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89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energy production</a:t>
            </a:r>
            <a:endParaRPr lang="fr-CA" dirty="0"/>
          </a:p>
        </p:txBody>
      </p:sp>
      <p:sp>
        <p:nvSpPr>
          <p:cNvPr id="6" name="Rectangle 5"/>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Rectangle 6"/>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aphicFrame>
        <p:nvGraphicFramePr>
          <p:cNvPr id="9" name="Chart 8"/>
          <p:cNvGraphicFramePr/>
          <p:nvPr>
            <p:extLst>
              <p:ext uri="{D42A27DB-BD31-4B8C-83A1-F6EECF244321}">
                <p14:modId xmlns:p14="http://schemas.microsoft.com/office/powerpoint/2010/main" val="3757084364"/>
              </p:ext>
            </p:extLst>
          </p:nvPr>
        </p:nvGraphicFramePr>
        <p:xfrm>
          <a:off x="827584" y="1417638"/>
          <a:ext cx="7488832" cy="4459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0564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a:t>
            </a:r>
            <a:r>
              <a:rPr lang="en-CA" dirty="0"/>
              <a:t>energy </a:t>
            </a:r>
            <a:r>
              <a:rPr lang="en-CA" dirty="0" smtClean="0"/>
              <a:t>production - Gas</a:t>
            </a:r>
            <a:endParaRPr lang="fr-CA" dirty="0"/>
          </a:p>
        </p:txBody>
      </p:sp>
      <p:sp>
        <p:nvSpPr>
          <p:cNvPr id="6" name="Rectangle 5"/>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Rectangle 6"/>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aphicFrame>
        <p:nvGraphicFramePr>
          <p:cNvPr id="8" name="Chart 7"/>
          <p:cNvGraphicFramePr/>
          <p:nvPr>
            <p:extLst>
              <p:ext uri="{D42A27DB-BD31-4B8C-83A1-F6EECF244321}">
                <p14:modId xmlns:p14="http://schemas.microsoft.com/office/powerpoint/2010/main" val="787454602"/>
              </p:ext>
            </p:extLst>
          </p:nvPr>
        </p:nvGraphicFramePr>
        <p:xfrm>
          <a:off x="611560" y="1417638"/>
          <a:ext cx="7920880" cy="4703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3610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GHG </a:t>
            </a:r>
            <a:r>
              <a:rPr lang="en-CA" dirty="0" smtClean="0"/>
              <a:t>emissions in </a:t>
            </a:r>
            <a:r>
              <a:rPr lang="en-CA" dirty="0"/>
              <a:t>Canada </a:t>
            </a:r>
            <a:r>
              <a:rPr lang="en-CA" dirty="0" smtClean="0"/>
              <a:t>- 1990</a:t>
            </a:r>
            <a:endParaRPr lang="fr-CA" dirty="0"/>
          </a:p>
        </p:txBody>
      </p:sp>
      <p:pic>
        <p:nvPicPr>
          <p:cNvPr id="6" name="Picture 5"/>
          <p:cNvPicPr>
            <a:picLocks noChangeAspect="1"/>
          </p:cNvPicPr>
          <p:nvPr/>
        </p:nvPicPr>
        <p:blipFill>
          <a:blip r:embed="rId3"/>
          <a:stretch>
            <a:fillRect/>
          </a:stretch>
        </p:blipFill>
        <p:spPr>
          <a:xfrm>
            <a:off x="723900" y="1895913"/>
            <a:ext cx="7696200" cy="4333875"/>
          </a:xfrm>
          <a:prstGeom prst="rect">
            <a:avLst/>
          </a:prstGeom>
        </p:spPr>
      </p:pic>
      <p:sp>
        <p:nvSpPr>
          <p:cNvPr id="7" name="TextBox 6"/>
          <p:cNvSpPr txBox="1"/>
          <p:nvPr/>
        </p:nvSpPr>
        <p:spPr>
          <a:xfrm>
            <a:off x="6011420" y="1643618"/>
            <a:ext cx="2387898" cy="400110"/>
          </a:xfrm>
          <a:prstGeom prst="rect">
            <a:avLst/>
          </a:prstGeom>
          <a:noFill/>
        </p:spPr>
        <p:txBody>
          <a:bodyPr wrap="none" rtlCol="0">
            <a:spAutoFit/>
          </a:bodyPr>
          <a:lstStyle/>
          <a:p>
            <a:r>
              <a:rPr lang="fr-CA" sz="2000" b="1" dirty="0" smtClean="0"/>
              <a:t>Total: 589 Mt CO</a:t>
            </a:r>
            <a:r>
              <a:rPr lang="fr-CA" sz="2000" b="1" baseline="-25000" dirty="0" smtClean="0"/>
              <a:t>2</a:t>
            </a:r>
            <a:r>
              <a:rPr lang="fr-CA" sz="2000" b="1" dirty="0" smtClean="0"/>
              <a:t>-eq</a:t>
            </a:r>
            <a:endParaRPr lang="fr-CA" sz="2000" b="1" dirty="0"/>
          </a:p>
        </p:txBody>
      </p:sp>
      <p:sp>
        <p:nvSpPr>
          <p:cNvPr id="8" name="Rectangle 7"/>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9" name="Rectangle 8"/>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1443641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GHG </a:t>
            </a:r>
            <a:r>
              <a:rPr lang="en-CA" dirty="0" smtClean="0"/>
              <a:t>emissions </a:t>
            </a:r>
            <a:r>
              <a:rPr lang="en-CA" dirty="0"/>
              <a:t>in Canada - </a:t>
            </a:r>
            <a:r>
              <a:rPr lang="en-CA" dirty="0" smtClean="0"/>
              <a:t>2050</a:t>
            </a:r>
            <a:endParaRPr lang="fr-CA" dirty="0"/>
          </a:p>
        </p:txBody>
      </p:sp>
      <p:pic>
        <p:nvPicPr>
          <p:cNvPr id="3" name="Picture 2"/>
          <p:cNvPicPr>
            <a:picLocks noChangeAspect="1"/>
          </p:cNvPicPr>
          <p:nvPr/>
        </p:nvPicPr>
        <p:blipFill>
          <a:blip r:embed="rId3"/>
          <a:stretch>
            <a:fillRect/>
          </a:stretch>
        </p:blipFill>
        <p:spPr>
          <a:xfrm>
            <a:off x="323528" y="2043728"/>
            <a:ext cx="7691759" cy="3957586"/>
          </a:xfrm>
          <a:prstGeom prst="rect">
            <a:avLst/>
          </a:prstGeom>
        </p:spPr>
      </p:pic>
      <p:sp>
        <p:nvSpPr>
          <p:cNvPr id="7" name="TextBox 6"/>
          <p:cNvSpPr txBox="1"/>
          <p:nvPr/>
        </p:nvSpPr>
        <p:spPr>
          <a:xfrm>
            <a:off x="6011420" y="1643618"/>
            <a:ext cx="2517741" cy="400110"/>
          </a:xfrm>
          <a:prstGeom prst="rect">
            <a:avLst/>
          </a:prstGeom>
          <a:noFill/>
        </p:spPr>
        <p:txBody>
          <a:bodyPr wrap="none" rtlCol="0">
            <a:spAutoFit/>
          </a:bodyPr>
          <a:lstStyle/>
          <a:p>
            <a:r>
              <a:rPr lang="fr-CA" sz="2000" b="1" dirty="0" smtClean="0"/>
              <a:t>Total: 1109 Mt CO</a:t>
            </a:r>
            <a:r>
              <a:rPr lang="fr-CA" sz="2000" b="1" baseline="-25000" dirty="0" smtClean="0"/>
              <a:t>2</a:t>
            </a:r>
            <a:r>
              <a:rPr lang="fr-CA" sz="2000" b="1" dirty="0" smtClean="0"/>
              <a:t>-eq</a:t>
            </a:r>
            <a:endParaRPr lang="fr-CA" sz="2000" b="1" dirty="0"/>
          </a:p>
        </p:txBody>
      </p:sp>
      <p:sp>
        <p:nvSpPr>
          <p:cNvPr id="8" name="Rectangle 7"/>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9" name="Rectangle 8"/>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3530015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4E7EC"/>
            </a:gs>
            <a:gs pos="48000">
              <a:srgbClr val="D7DBE5"/>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544" y="2348880"/>
            <a:ext cx="8098159" cy="2267967"/>
          </a:xfrm>
        </p:spPr>
        <p:txBody>
          <a:bodyPr>
            <a:normAutofit/>
          </a:bodyPr>
          <a:lstStyle/>
          <a:p>
            <a:r>
              <a:rPr lang="en-US" cap="none" dirty="0" smtClean="0"/>
              <a:t>Result analysis</a:t>
            </a:r>
            <a:endParaRPr lang="en-CA" cap="none" dirty="0"/>
          </a:p>
        </p:txBody>
      </p:sp>
    </p:spTree>
    <p:extLst>
      <p:ext uri="{BB962C8B-B14F-4D97-AF65-F5344CB8AC3E}">
        <p14:creationId xmlns:p14="http://schemas.microsoft.com/office/powerpoint/2010/main" val="1270925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flipH="1">
            <a:off x="8179875" y="1925930"/>
            <a:ext cx="2230" cy="18631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179875" y="4149080"/>
            <a:ext cx="2230" cy="57606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891843" y="1556598"/>
            <a:ext cx="1008112" cy="369332"/>
          </a:xfrm>
          <a:prstGeom prst="rect">
            <a:avLst/>
          </a:prstGeom>
          <a:noFill/>
        </p:spPr>
        <p:txBody>
          <a:bodyPr wrap="square" rtlCol="0">
            <a:spAutoFit/>
          </a:bodyPr>
          <a:lstStyle/>
          <a:p>
            <a:r>
              <a:rPr lang="en-US" dirty="0" smtClean="0"/>
              <a:t>755 Mt</a:t>
            </a:r>
            <a:endParaRPr lang="en-US" dirty="0"/>
          </a:p>
        </p:txBody>
      </p:sp>
      <p:sp>
        <p:nvSpPr>
          <p:cNvPr id="15" name="TextBox 14"/>
          <p:cNvSpPr txBox="1"/>
          <p:nvPr/>
        </p:nvSpPr>
        <p:spPr>
          <a:xfrm>
            <a:off x="7891843" y="3843106"/>
            <a:ext cx="936104" cy="406265"/>
          </a:xfrm>
          <a:prstGeom prst="rect">
            <a:avLst/>
          </a:prstGeom>
          <a:noFill/>
        </p:spPr>
        <p:txBody>
          <a:bodyPr wrap="square" rtlCol="0">
            <a:spAutoFit/>
          </a:bodyPr>
          <a:lstStyle/>
          <a:p>
            <a:r>
              <a:rPr lang="en-US" dirty="0"/>
              <a:t>299 Mt </a:t>
            </a:r>
          </a:p>
        </p:txBody>
      </p:sp>
      <p:sp>
        <p:nvSpPr>
          <p:cNvPr id="16" name="TextBox 15"/>
          <p:cNvSpPr txBox="1"/>
          <p:nvPr/>
        </p:nvSpPr>
        <p:spPr>
          <a:xfrm>
            <a:off x="7858708" y="4628998"/>
            <a:ext cx="1656184" cy="1077218"/>
          </a:xfrm>
          <a:prstGeom prst="rect">
            <a:avLst/>
          </a:prstGeom>
          <a:noFill/>
        </p:spPr>
        <p:txBody>
          <a:bodyPr wrap="square" rtlCol="0">
            <a:spAutoFit/>
          </a:bodyPr>
          <a:lstStyle/>
          <a:p>
            <a:r>
              <a:rPr lang="en-US" dirty="0"/>
              <a:t>171 </a:t>
            </a:r>
            <a:r>
              <a:rPr lang="en-US" dirty="0" smtClean="0"/>
              <a:t>Mt</a:t>
            </a:r>
          </a:p>
          <a:p>
            <a:endParaRPr lang="en-US" dirty="0"/>
          </a:p>
          <a:p>
            <a:r>
              <a:rPr lang="en-US" sz="1400" b="1" dirty="0" smtClean="0"/>
              <a:t>70% = 128 Mt</a:t>
            </a:r>
          </a:p>
          <a:p>
            <a:r>
              <a:rPr lang="en-US" sz="1400" b="1" dirty="0" smtClean="0"/>
              <a:t>80% = 85 Mt </a:t>
            </a:r>
            <a:endParaRPr lang="en-US" sz="1400" b="1" dirty="0"/>
          </a:p>
        </p:txBody>
      </p:sp>
      <p:graphicFrame>
        <p:nvGraphicFramePr>
          <p:cNvPr id="9" name="Chart 8"/>
          <p:cNvGraphicFramePr/>
          <p:nvPr>
            <p:extLst/>
          </p:nvPr>
        </p:nvGraphicFramePr>
        <p:xfrm>
          <a:off x="350361" y="1417638"/>
          <a:ext cx="7397466" cy="48196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title"/>
          </p:nvPr>
        </p:nvSpPr>
        <p:spPr>
          <a:xfrm>
            <a:off x="457200" y="274638"/>
            <a:ext cx="8229600" cy="1143000"/>
          </a:xfrm>
        </p:spPr>
        <p:txBody>
          <a:bodyPr/>
          <a:lstStyle/>
          <a:p>
            <a:r>
              <a:rPr lang="en-CA" dirty="0" smtClean="0"/>
              <a:t>GHG combustion emission targets</a:t>
            </a:r>
            <a:endParaRPr lang="fr-CA" dirty="0"/>
          </a:p>
        </p:txBody>
      </p:sp>
      <p:sp>
        <p:nvSpPr>
          <p:cNvPr id="11" name="Rectangle 10"/>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19" name="Rectangle 18"/>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55271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496" y="260648"/>
            <a:ext cx="9001000" cy="1143000"/>
          </a:xfrm>
        </p:spPr>
        <p:txBody>
          <a:bodyPr>
            <a:normAutofit fontScale="90000"/>
          </a:bodyPr>
          <a:lstStyle/>
          <a:p>
            <a:r>
              <a:rPr lang="en-CA" dirty="0" smtClean="0"/>
              <a:t>S8: Energy consumption in transportation</a:t>
            </a:r>
            <a:endParaRPr lang="fr-CA" dirty="0"/>
          </a:p>
        </p:txBody>
      </p:sp>
      <p:graphicFrame>
        <p:nvGraphicFramePr>
          <p:cNvPr id="8" name="Chart 7"/>
          <p:cNvGraphicFramePr/>
          <p:nvPr>
            <p:extLst/>
          </p:nvPr>
        </p:nvGraphicFramePr>
        <p:xfrm>
          <a:off x="251520" y="1508128"/>
          <a:ext cx="8496944" cy="465717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9" name="Rectangle 8"/>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33407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Background</a:t>
            </a:r>
            <a:endParaRPr lang="fr-CA" dirty="0"/>
          </a:p>
        </p:txBody>
      </p:sp>
      <p:sp>
        <p:nvSpPr>
          <p:cNvPr id="3" name="Content Placeholder 2"/>
          <p:cNvSpPr>
            <a:spLocks noGrp="1"/>
          </p:cNvSpPr>
          <p:nvPr>
            <p:ph idx="1"/>
          </p:nvPr>
        </p:nvSpPr>
        <p:spPr>
          <a:xfrm>
            <a:off x="457200" y="1600200"/>
            <a:ext cx="8435280" cy="4525963"/>
          </a:xfrm>
        </p:spPr>
        <p:txBody>
          <a:bodyPr>
            <a:normAutofit/>
          </a:bodyPr>
          <a:lstStyle/>
          <a:p>
            <a:r>
              <a:rPr lang="en-CA" sz="2800" dirty="0"/>
              <a:t>Funded by the Trottier Family </a:t>
            </a:r>
            <a:r>
              <a:rPr lang="en-CA" sz="2800" dirty="0" smtClean="0"/>
              <a:t>Foundation (TFF)</a:t>
            </a:r>
            <a:endParaRPr lang="en-CA" sz="2800" dirty="0"/>
          </a:p>
          <a:p>
            <a:r>
              <a:rPr lang="en-CA" sz="2800" dirty="0" smtClean="0"/>
              <a:t>Sponsored </a:t>
            </a:r>
            <a:r>
              <a:rPr lang="en-CA" sz="2800" dirty="0"/>
              <a:t>by the Canadian Academy of Engineering </a:t>
            </a:r>
            <a:r>
              <a:rPr lang="en-CA" sz="2800" dirty="0" smtClean="0"/>
              <a:t>(CAE) and </a:t>
            </a:r>
            <a:r>
              <a:rPr lang="en-CA" sz="2800" dirty="0"/>
              <a:t>the David Suzuki </a:t>
            </a:r>
            <a:r>
              <a:rPr lang="en-CA" sz="2800" dirty="0" smtClean="0"/>
              <a:t>Foundation (DSF).</a:t>
            </a:r>
          </a:p>
          <a:p>
            <a:r>
              <a:rPr lang="en-US" sz="2800" dirty="0" smtClean="0"/>
              <a:t>Directed by </a:t>
            </a:r>
            <a:r>
              <a:rPr lang="en-US" sz="2800" dirty="0"/>
              <a:t>a </a:t>
            </a:r>
            <a:r>
              <a:rPr lang="en-US" sz="2800" dirty="0" smtClean="0"/>
              <a:t>3-member Project </a:t>
            </a:r>
            <a:r>
              <a:rPr lang="fr-CA" sz="2800" dirty="0" err="1" smtClean="0"/>
              <a:t>Board</a:t>
            </a:r>
            <a:r>
              <a:rPr lang="fr-CA" sz="2800" dirty="0" smtClean="0"/>
              <a:t> </a:t>
            </a:r>
          </a:p>
          <a:p>
            <a:r>
              <a:rPr lang="fr-CA" sz="2800" dirty="0" err="1" smtClean="0"/>
              <a:t>Quality</a:t>
            </a:r>
            <a:r>
              <a:rPr lang="fr-CA" sz="2800" dirty="0" smtClean="0"/>
              <a:t> </a:t>
            </a:r>
            <a:r>
              <a:rPr lang="en-US" sz="2800" dirty="0"/>
              <a:t>assurance </a:t>
            </a:r>
            <a:r>
              <a:rPr lang="fr-CA" sz="2800" dirty="0" err="1" smtClean="0"/>
              <a:t>provided</a:t>
            </a:r>
            <a:r>
              <a:rPr lang="fr-CA" sz="2800" dirty="0" smtClean="0"/>
              <a:t> by </a:t>
            </a:r>
            <a:r>
              <a:rPr lang="en-US" sz="2800" dirty="0" smtClean="0"/>
              <a:t>an </a:t>
            </a:r>
            <a:r>
              <a:rPr lang="fr-CA" sz="2800" dirty="0" smtClean="0"/>
              <a:t>Expert </a:t>
            </a:r>
            <a:r>
              <a:rPr lang="fr-CA" sz="2800" dirty="0" err="1" smtClean="0"/>
              <a:t>Review</a:t>
            </a:r>
            <a:r>
              <a:rPr lang="fr-CA" sz="2800" dirty="0" smtClean="0"/>
              <a:t> </a:t>
            </a:r>
            <a:r>
              <a:rPr lang="en-US" sz="2800" dirty="0" smtClean="0"/>
              <a:t>Panel with dozens of experts from numerous </a:t>
            </a:r>
            <a:r>
              <a:rPr lang="en-US" sz="2800" dirty="0" err="1" smtClean="0"/>
              <a:t>organisations</a:t>
            </a:r>
            <a:r>
              <a:rPr lang="en-US" sz="2800" dirty="0" smtClean="0"/>
              <a:t> </a:t>
            </a:r>
          </a:p>
        </p:txBody>
      </p:sp>
      <p:pic>
        <p:nvPicPr>
          <p:cNvPr id="9" name="Picture 8"/>
          <p:cNvPicPr>
            <a:picLocks noChangeAspect="1"/>
          </p:cNvPicPr>
          <p:nvPr/>
        </p:nvPicPr>
        <p:blipFill>
          <a:blip r:embed="rId3"/>
          <a:stretch>
            <a:fillRect/>
          </a:stretch>
        </p:blipFill>
        <p:spPr>
          <a:xfrm>
            <a:off x="255267" y="5137766"/>
            <a:ext cx="1825749" cy="842653"/>
          </a:xfrm>
          <a:prstGeom prst="rect">
            <a:avLst/>
          </a:prstGeom>
        </p:spPr>
      </p:pic>
      <p:pic>
        <p:nvPicPr>
          <p:cNvPr id="10" name="Picture 9"/>
          <p:cNvPicPr>
            <a:picLocks noChangeAspect="1"/>
          </p:cNvPicPr>
          <p:nvPr/>
        </p:nvPicPr>
        <p:blipFill>
          <a:blip r:embed="rId4"/>
          <a:stretch>
            <a:fillRect/>
          </a:stretch>
        </p:blipFill>
        <p:spPr>
          <a:xfrm>
            <a:off x="2251700" y="5156245"/>
            <a:ext cx="4640599" cy="842069"/>
          </a:xfrm>
          <a:prstGeom prst="rect">
            <a:avLst/>
          </a:prstGeom>
        </p:spPr>
      </p:pic>
      <p:pic>
        <p:nvPicPr>
          <p:cNvPr id="11" name="Picture 10"/>
          <p:cNvPicPr>
            <a:picLocks noChangeAspect="1"/>
          </p:cNvPicPr>
          <p:nvPr/>
        </p:nvPicPr>
        <p:blipFill>
          <a:blip r:embed="rId5"/>
          <a:stretch>
            <a:fillRect/>
          </a:stretch>
        </p:blipFill>
        <p:spPr>
          <a:xfrm>
            <a:off x="7233667" y="5156245"/>
            <a:ext cx="1644633" cy="882486"/>
          </a:xfrm>
          <a:prstGeom prst="rect">
            <a:avLst/>
          </a:prstGeom>
        </p:spPr>
      </p:pic>
      <p:sp>
        <p:nvSpPr>
          <p:cNvPr id="12" name="Rectangle 11"/>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13" name="Rectangle 12"/>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1492012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S2: Market shares for </a:t>
            </a:r>
            <a:r>
              <a:rPr lang="en-CA" dirty="0" smtClean="0"/>
              <a:t>space </a:t>
            </a:r>
            <a:r>
              <a:rPr lang="en-CA" dirty="0" smtClean="0"/>
              <a:t>heating</a:t>
            </a:r>
            <a:endParaRPr lang="fr-CA" dirty="0"/>
          </a:p>
        </p:txBody>
      </p:sp>
      <p:graphicFrame>
        <p:nvGraphicFramePr>
          <p:cNvPr id="6" name="Chart 5"/>
          <p:cNvGraphicFramePr/>
          <p:nvPr>
            <p:extLst/>
          </p:nvPr>
        </p:nvGraphicFramePr>
        <p:xfrm>
          <a:off x="107504" y="1168041"/>
          <a:ext cx="6264696" cy="2731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2771800" y="3836400"/>
          <a:ext cx="6264696" cy="268001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9" name="Rectangle 8"/>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1745370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2060"/>
                </a:solidFill>
              </a:rPr>
              <a:t>A huge challenge</a:t>
            </a:r>
            <a:endParaRPr lang="fr-CA" dirty="0">
              <a:solidFill>
                <a:srgbClr val="002060"/>
              </a:solidFill>
            </a:endParaRPr>
          </a:p>
        </p:txBody>
      </p:sp>
      <p:sp>
        <p:nvSpPr>
          <p:cNvPr id="3" name="Content Placeholder 2"/>
          <p:cNvSpPr>
            <a:spLocks noGrp="1"/>
          </p:cNvSpPr>
          <p:nvPr>
            <p:ph idx="1"/>
          </p:nvPr>
        </p:nvSpPr>
        <p:spPr>
          <a:xfrm>
            <a:off x="457200" y="1600200"/>
            <a:ext cx="8507288" cy="4656285"/>
          </a:xfrm>
        </p:spPr>
        <p:txBody>
          <a:bodyPr>
            <a:normAutofit fontScale="70000" lnSpcReduction="20000"/>
          </a:bodyPr>
          <a:lstStyle/>
          <a:p>
            <a:r>
              <a:rPr lang="en-CA" sz="4000" dirty="0" smtClean="0">
                <a:solidFill>
                  <a:srgbClr val="002060"/>
                </a:solidFill>
              </a:rPr>
              <a:t>While immediate </a:t>
            </a:r>
            <a:r>
              <a:rPr lang="en-CA" sz="4000" dirty="0">
                <a:solidFill>
                  <a:srgbClr val="002060"/>
                </a:solidFill>
              </a:rPr>
              <a:t>priorities are </a:t>
            </a:r>
            <a:r>
              <a:rPr lang="en-CA" sz="4000" dirty="0" smtClean="0">
                <a:solidFill>
                  <a:srgbClr val="002060"/>
                </a:solidFill>
              </a:rPr>
              <a:t>clear…</a:t>
            </a:r>
            <a:endParaRPr lang="en-CA" sz="4000" dirty="0">
              <a:solidFill>
                <a:srgbClr val="002060"/>
              </a:solidFill>
            </a:endParaRPr>
          </a:p>
          <a:p>
            <a:pPr lvl="0"/>
            <a:r>
              <a:rPr lang="en-CA" sz="4000" dirty="0" smtClean="0">
                <a:solidFill>
                  <a:srgbClr val="002060"/>
                </a:solidFill>
              </a:rPr>
              <a:t>… l</a:t>
            </a:r>
            <a:r>
              <a:rPr lang="en-CA" sz="4000" dirty="0" smtClean="0">
                <a:solidFill>
                  <a:srgbClr val="002060"/>
                </a:solidFill>
              </a:rPr>
              <a:t>onger </a:t>
            </a:r>
            <a:r>
              <a:rPr lang="en-CA" sz="4000" dirty="0" smtClean="0">
                <a:solidFill>
                  <a:srgbClr val="002060"/>
                </a:solidFill>
              </a:rPr>
              <a:t>term path requires more </a:t>
            </a:r>
            <a:r>
              <a:rPr lang="en-CA" sz="4000" dirty="0" smtClean="0">
                <a:solidFill>
                  <a:srgbClr val="002060"/>
                </a:solidFill>
              </a:rPr>
              <a:t>research:</a:t>
            </a:r>
            <a:endParaRPr lang="en-CA" sz="4000" dirty="0" smtClean="0">
              <a:solidFill>
                <a:srgbClr val="002060"/>
              </a:solidFill>
            </a:endParaRPr>
          </a:p>
          <a:p>
            <a:pPr lvl="1"/>
            <a:r>
              <a:rPr lang="en-CA" sz="3400" dirty="0" smtClean="0">
                <a:solidFill>
                  <a:srgbClr val="002060"/>
                </a:solidFill>
              </a:rPr>
              <a:t>Options </a:t>
            </a:r>
            <a:r>
              <a:rPr lang="en-CA" sz="3400" dirty="0">
                <a:solidFill>
                  <a:srgbClr val="002060"/>
                </a:solidFill>
              </a:rPr>
              <a:t>for </a:t>
            </a:r>
            <a:r>
              <a:rPr lang="en-CA" sz="3400" dirty="0" smtClean="0">
                <a:solidFill>
                  <a:srgbClr val="002060"/>
                </a:solidFill>
              </a:rPr>
              <a:t>heavy </a:t>
            </a:r>
            <a:r>
              <a:rPr lang="en-CA" sz="3400" dirty="0">
                <a:solidFill>
                  <a:srgbClr val="002060"/>
                </a:solidFill>
              </a:rPr>
              <a:t>freight and rail </a:t>
            </a:r>
            <a:r>
              <a:rPr lang="en-CA" sz="3400" dirty="0" smtClean="0">
                <a:solidFill>
                  <a:srgbClr val="002060"/>
                </a:solidFill>
              </a:rPr>
              <a:t>transportation </a:t>
            </a:r>
            <a:endParaRPr lang="en-CA" sz="3400" dirty="0">
              <a:solidFill>
                <a:srgbClr val="002060"/>
              </a:solidFill>
            </a:endParaRPr>
          </a:p>
          <a:p>
            <a:pPr lvl="1"/>
            <a:r>
              <a:rPr lang="en-CA" sz="3400" dirty="0">
                <a:solidFill>
                  <a:srgbClr val="002060"/>
                </a:solidFill>
              </a:rPr>
              <a:t>Feedstock challenges for production of biomass/ biofuels</a:t>
            </a:r>
          </a:p>
          <a:p>
            <a:pPr lvl="1"/>
            <a:r>
              <a:rPr lang="en-CA" sz="3400" dirty="0">
                <a:solidFill>
                  <a:srgbClr val="002060"/>
                </a:solidFill>
              </a:rPr>
              <a:t>Commercial production of </a:t>
            </a:r>
            <a:r>
              <a:rPr lang="en-CA" sz="3400" dirty="0" smtClean="0">
                <a:solidFill>
                  <a:srgbClr val="002060"/>
                </a:solidFill>
              </a:rPr>
              <a:t>2</a:t>
            </a:r>
            <a:r>
              <a:rPr lang="en-CA" sz="3400" baseline="30000" dirty="0" smtClean="0">
                <a:solidFill>
                  <a:srgbClr val="002060"/>
                </a:solidFill>
              </a:rPr>
              <a:t>nd</a:t>
            </a:r>
            <a:r>
              <a:rPr lang="en-CA" sz="3400" dirty="0" smtClean="0">
                <a:solidFill>
                  <a:srgbClr val="002060"/>
                </a:solidFill>
              </a:rPr>
              <a:t> and 3</a:t>
            </a:r>
            <a:r>
              <a:rPr lang="en-CA" sz="3400" baseline="30000" dirty="0" smtClean="0">
                <a:solidFill>
                  <a:srgbClr val="002060"/>
                </a:solidFill>
              </a:rPr>
              <a:t>rd</a:t>
            </a:r>
            <a:r>
              <a:rPr lang="en-CA" sz="3400" dirty="0" smtClean="0">
                <a:solidFill>
                  <a:srgbClr val="002060"/>
                </a:solidFill>
              </a:rPr>
              <a:t> generation </a:t>
            </a:r>
            <a:r>
              <a:rPr lang="en-CA" sz="3400" dirty="0" smtClean="0">
                <a:solidFill>
                  <a:srgbClr val="002060"/>
                </a:solidFill>
              </a:rPr>
              <a:t>biofuels</a:t>
            </a:r>
          </a:p>
          <a:p>
            <a:pPr lvl="1"/>
            <a:r>
              <a:rPr lang="en-CA" sz="3400" dirty="0" smtClean="0">
                <a:solidFill>
                  <a:srgbClr val="002060"/>
                </a:solidFill>
              </a:rPr>
              <a:t>Options for the fossil fuel industry</a:t>
            </a:r>
            <a:endParaRPr lang="en-CA" sz="3400" dirty="0">
              <a:solidFill>
                <a:srgbClr val="002060"/>
              </a:solidFill>
            </a:endParaRPr>
          </a:p>
          <a:p>
            <a:pPr lvl="1"/>
            <a:r>
              <a:rPr lang="en-CA" sz="3400" dirty="0" smtClean="0">
                <a:solidFill>
                  <a:srgbClr val="002060"/>
                </a:solidFill>
              </a:rPr>
              <a:t>Mitigation </a:t>
            </a:r>
            <a:r>
              <a:rPr lang="en-CA" sz="3400" dirty="0">
                <a:solidFill>
                  <a:srgbClr val="002060"/>
                </a:solidFill>
              </a:rPr>
              <a:t>strategies for agriculture and forestry sectors</a:t>
            </a:r>
          </a:p>
          <a:p>
            <a:pPr lvl="1"/>
            <a:r>
              <a:rPr lang="en-CA" sz="3400" dirty="0">
                <a:solidFill>
                  <a:srgbClr val="002060"/>
                </a:solidFill>
              </a:rPr>
              <a:t>Industrial emissions </a:t>
            </a:r>
            <a:r>
              <a:rPr lang="en-CA" sz="3400" dirty="0" smtClean="0">
                <a:solidFill>
                  <a:srgbClr val="002060"/>
                </a:solidFill>
              </a:rPr>
              <a:t>(combustion </a:t>
            </a:r>
            <a:r>
              <a:rPr lang="en-CA" sz="3400" dirty="0">
                <a:solidFill>
                  <a:srgbClr val="002060"/>
                </a:solidFill>
              </a:rPr>
              <a:t>and </a:t>
            </a:r>
            <a:r>
              <a:rPr lang="en-CA" sz="3400" dirty="0" smtClean="0">
                <a:solidFill>
                  <a:srgbClr val="002060"/>
                </a:solidFill>
              </a:rPr>
              <a:t>non-combustion)</a:t>
            </a:r>
            <a:endParaRPr lang="en-CA" sz="3400" dirty="0">
              <a:solidFill>
                <a:srgbClr val="002060"/>
              </a:solidFill>
            </a:endParaRPr>
          </a:p>
          <a:p>
            <a:pPr lvl="1"/>
            <a:r>
              <a:rPr lang="en-CA" sz="3400" dirty="0">
                <a:solidFill>
                  <a:srgbClr val="002060"/>
                </a:solidFill>
              </a:rPr>
              <a:t>Fugitive emissions</a:t>
            </a:r>
          </a:p>
          <a:p>
            <a:r>
              <a:rPr lang="en-CA" sz="3800" dirty="0" smtClean="0">
                <a:solidFill>
                  <a:srgbClr val="002060"/>
                </a:solidFill>
              </a:rPr>
              <a:t>Sustainable </a:t>
            </a:r>
            <a:r>
              <a:rPr lang="en-CA" sz="3800" dirty="0">
                <a:solidFill>
                  <a:srgbClr val="002060"/>
                </a:solidFill>
              </a:rPr>
              <a:t>institutional </a:t>
            </a:r>
            <a:r>
              <a:rPr lang="en-CA" sz="3800" dirty="0" smtClean="0">
                <a:solidFill>
                  <a:srgbClr val="002060"/>
                </a:solidFill>
              </a:rPr>
              <a:t>capacity for research</a:t>
            </a:r>
            <a:endParaRPr lang="en-CA" sz="3800" dirty="0">
              <a:solidFill>
                <a:srgbClr val="002060"/>
              </a:solidFill>
            </a:endParaRPr>
          </a:p>
          <a:p>
            <a:pPr lvl="0"/>
            <a:endParaRPr lang="en-CA" dirty="0" smtClean="0">
              <a:solidFill>
                <a:srgbClr val="002060"/>
              </a:solidFill>
            </a:endParaRPr>
          </a:p>
          <a:p>
            <a:endParaRPr lang="en-CA" dirty="0" smtClean="0">
              <a:solidFill>
                <a:srgbClr val="002060"/>
              </a:solidFill>
            </a:endParaRPr>
          </a:p>
          <a:p>
            <a:endParaRPr lang="en-CA" dirty="0">
              <a:solidFill>
                <a:srgbClr val="002060"/>
              </a:solidFill>
            </a:endParaRPr>
          </a:p>
        </p:txBody>
      </p:sp>
      <p:sp>
        <p:nvSpPr>
          <p:cNvPr id="6" name="Rectangle 5"/>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Rectangle 6"/>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86093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For more information</a:t>
            </a:r>
            <a:endParaRPr lang="fr-CA" dirty="0"/>
          </a:p>
        </p:txBody>
      </p:sp>
      <p:pic>
        <p:nvPicPr>
          <p:cNvPr id="7" name="Picture 6"/>
          <p:cNvPicPr>
            <a:picLocks noChangeAspect="1"/>
          </p:cNvPicPr>
          <p:nvPr/>
        </p:nvPicPr>
        <p:blipFill>
          <a:blip r:embed="rId2"/>
          <a:stretch>
            <a:fillRect/>
          </a:stretch>
        </p:blipFill>
        <p:spPr>
          <a:xfrm>
            <a:off x="611560" y="1258261"/>
            <a:ext cx="3705225" cy="4791075"/>
          </a:xfrm>
          <a:prstGeom prst="rect">
            <a:avLst/>
          </a:prstGeom>
        </p:spPr>
      </p:pic>
      <p:sp>
        <p:nvSpPr>
          <p:cNvPr id="8" name="Rectangle 7"/>
          <p:cNvSpPr/>
          <p:nvPr/>
        </p:nvSpPr>
        <p:spPr>
          <a:xfrm>
            <a:off x="4448916" y="2636912"/>
            <a:ext cx="3960440" cy="1384995"/>
          </a:xfrm>
          <a:prstGeom prst="rect">
            <a:avLst/>
          </a:prstGeom>
        </p:spPr>
        <p:txBody>
          <a:bodyPr wrap="square">
            <a:spAutoFit/>
          </a:bodyPr>
          <a:lstStyle/>
          <a:p>
            <a:r>
              <a:rPr lang="fr-CA" sz="2800" dirty="0" smtClean="0">
                <a:solidFill>
                  <a:srgbClr val="000000"/>
                </a:solidFill>
                <a:latin typeface="Calibri" panose="020F0502020204030204" pitchFamily="34" charset="0"/>
              </a:rPr>
              <a:t>Full </a:t>
            </a:r>
            <a:r>
              <a:rPr lang="fr-CA" sz="2800" dirty="0" err="1">
                <a:solidFill>
                  <a:srgbClr val="000000"/>
                </a:solidFill>
                <a:latin typeface="Calibri" panose="020F0502020204030204" pitchFamily="34" charset="0"/>
              </a:rPr>
              <a:t>T</a:t>
            </a:r>
            <a:r>
              <a:rPr lang="fr-CA" sz="2800" dirty="0" err="1" smtClean="0">
                <a:solidFill>
                  <a:srgbClr val="000000"/>
                </a:solidFill>
                <a:latin typeface="Calibri" panose="020F0502020204030204" pitchFamily="34" charset="0"/>
              </a:rPr>
              <a:t>echnical</a:t>
            </a:r>
            <a:r>
              <a:rPr lang="fr-CA" sz="2800" dirty="0" smtClean="0">
                <a:solidFill>
                  <a:srgbClr val="000000"/>
                </a:solidFill>
                <a:latin typeface="Calibri" panose="020F0502020204030204" pitchFamily="34" charset="0"/>
              </a:rPr>
              <a:t> Report</a:t>
            </a:r>
            <a:endParaRPr lang="fr-CA" sz="2800" dirty="0">
              <a:solidFill>
                <a:srgbClr val="000000"/>
              </a:solidFill>
              <a:latin typeface="Calibri" panose="020F0502020204030204" pitchFamily="34" charset="0"/>
            </a:endParaRPr>
          </a:p>
          <a:p>
            <a:r>
              <a:rPr lang="fr-CA" sz="2800" dirty="0" err="1" smtClean="0">
                <a:solidFill>
                  <a:srgbClr val="000000"/>
                </a:solidFill>
                <a:latin typeface="Calibri" panose="020F0502020204030204" pitchFamily="34" charset="0"/>
              </a:rPr>
              <a:t>Executive</a:t>
            </a:r>
            <a:r>
              <a:rPr lang="fr-CA" sz="2800" dirty="0" smtClean="0">
                <a:solidFill>
                  <a:srgbClr val="000000"/>
                </a:solidFill>
                <a:latin typeface="Calibri" panose="020F0502020204030204" pitchFamily="34" charset="0"/>
              </a:rPr>
              <a:t> </a:t>
            </a:r>
            <a:r>
              <a:rPr lang="fr-CA" sz="2800" dirty="0" err="1" smtClean="0">
                <a:solidFill>
                  <a:srgbClr val="000000"/>
                </a:solidFill>
                <a:latin typeface="Calibri" panose="020F0502020204030204" pitchFamily="34" charset="0"/>
              </a:rPr>
              <a:t>summary</a:t>
            </a:r>
            <a:endParaRPr lang="fr-CA" sz="2800" dirty="0" smtClean="0">
              <a:solidFill>
                <a:srgbClr val="000000"/>
              </a:solidFill>
              <a:latin typeface="Calibri" panose="020F0502020204030204" pitchFamily="34" charset="0"/>
            </a:endParaRPr>
          </a:p>
          <a:p>
            <a:r>
              <a:rPr lang="fr-CA" sz="2800" dirty="0" smtClean="0">
                <a:solidFill>
                  <a:srgbClr val="000000"/>
                </a:solidFill>
                <a:latin typeface="Calibri" panose="020F0502020204030204" pitchFamily="34" charset="0"/>
              </a:rPr>
              <a:t>Project </a:t>
            </a:r>
            <a:r>
              <a:rPr lang="fr-CA" sz="2800" dirty="0" err="1" smtClean="0">
                <a:solidFill>
                  <a:srgbClr val="000000"/>
                </a:solidFill>
                <a:latin typeface="Calibri" panose="020F0502020204030204" pitchFamily="34" charset="0"/>
              </a:rPr>
              <a:t>summary</a:t>
            </a:r>
            <a:r>
              <a:rPr lang="fr-CA" sz="2800" dirty="0" smtClean="0">
                <a:solidFill>
                  <a:srgbClr val="000000"/>
                </a:solidFill>
                <a:latin typeface="Calibri" panose="020F0502020204030204" pitchFamily="34" charset="0"/>
              </a:rPr>
              <a:t> </a:t>
            </a:r>
            <a:r>
              <a:rPr lang="fr-CA" sz="2800" dirty="0" smtClean="0">
                <a:solidFill>
                  <a:srgbClr val="0563C2"/>
                </a:solidFill>
                <a:latin typeface="Calibri" panose="020F0502020204030204" pitchFamily="34" charset="0"/>
              </a:rPr>
              <a:t> </a:t>
            </a:r>
            <a:endParaRPr lang="fr-CA" sz="2800" dirty="0"/>
          </a:p>
        </p:txBody>
      </p:sp>
      <p:sp>
        <p:nvSpPr>
          <p:cNvPr id="9" name="Rectangle 8"/>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10" name="Rectangle 9"/>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3" name="TextBox 2"/>
          <p:cNvSpPr txBox="1"/>
          <p:nvPr/>
        </p:nvSpPr>
        <p:spPr>
          <a:xfrm>
            <a:off x="478904" y="5889959"/>
            <a:ext cx="8346324" cy="461665"/>
          </a:xfrm>
          <a:prstGeom prst="rect">
            <a:avLst/>
          </a:prstGeom>
          <a:noFill/>
        </p:spPr>
        <p:txBody>
          <a:bodyPr wrap="none" rtlCol="0">
            <a:spAutoFit/>
          </a:bodyPr>
          <a:lstStyle/>
          <a:p>
            <a:r>
              <a:rPr lang="fr-CA" sz="2400" u="sng" dirty="0"/>
              <a:t>https://www.cae-acg.ca/projects/trottier-energy-futures-project/</a:t>
            </a:r>
          </a:p>
        </p:txBody>
      </p:sp>
    </p:spTree>
    <p:extLst>
      <p:ext uri="{BB962C8B-B14F-4D97-AF65-F5344CB8AC3E}">
        <p14:creationId xmlns:p14="http://schemas.microsoft.com/office/powerpoint/2010/main" val="235414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32D4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36712"/>
            <a:ext cx="8424936" cy="1080119"/>
          </a:xfrm>
        </p:spPr>
        <p:txBody>
          <a:bodyPr>
            <a:normAutofit/>
          </a:bodyPr>
          <a:lstStyle/>
          <a:p>
            <a:pPr algn="l"/>
            <a:r>
              <a:rPr lang="fr-CA" sz="5400" dirty="0" err="1" smtClean="0">
                <a:solidFill>
                  <a:schemeClr val="bg1"/>
                </a:solidFill>
              </a:rPr>
              <a:t>Thank</a:t>
            </a:r>
            <a:r>
              <a:rPr lang="fr-CA" sz="5400" dirty="0" smtClean="0">
                <a:solidFill>
                  <a:schemeClr val="bg1"/>
                </a:solidFill>
              </a:rPr>
              <a:t> </a:t>
            </a:r>
            <a:r>
              <a:rPr lang="fr-CA" sz="5400" dirty="0" err="1" smtClean="0">
                <a:solidFill>
                  <a:schemeClr val="bg1"/>
                </a:solidFill>
              </a:rPr>
              <a:t>you</a:t>
            </a:r>
            <a:r>
              <a:rPr lang="fr-CA" sz="5400" dirty="0" smtClean="0">
                <a:solidFill>
                  <a:schemeClr val="bg1"/>
                </a:solidFill>
              </a:rPr>
              <a:t> for </a:t>
            </a:r>
            <a:r>
              <a:rPr lang="fr-CA" sz="5400" dirty="0" err="1" smtClean="0">
                <a:solidFill>
                  <a:schemeClr val="bg1"/>
                </a:solidFill>
              </a:rPr>
              <a:t>your</a:t>
            </a:r>
            <a:r>
              <a:rPr lang="fr-CA" sz="5400" dirty="0" smtClean="0">
                <a:solidFill>
                  <a:schemeClr val="bg1"/>
                </a:solidFill>
              </a:rPr>
              <a:t> attention</a:t>
            </a:r>
            <a:endParaRPr lang="fr-CA" sz="5400" dirty="0">
              <a:solidFill>
                <a:schemeClr val="bg1"/>
              </a:solidFill>
            </a:endParaRPr>
          </a:p>
        </p:txBody>
      </p:sp>
      <p:sp>
        <p:nvSpPr>
          <p:cNvPr id="14" name="Rectangle 13"/>
          <p:cNvSpPr>
            <a:spLocks noChangeArrowheads="1"/>
          </p:cNvSpPr>
          <p:nvPr/>
        </p:nvSpPr>
        <p:spPr bwMode="auto">
          <a:xfrm>
            <a:off x="27433" y="44624"/>
            <a:ext cx="224087" cy="5256584"/>
          </a:xfrm>
          <a:prstGeom prst="rect">
            <a:avLst/>
          </a:prstGeom>
          <a:solidFill>
            <a:srgbClr val="06CDE2"/>
          </a:solidFill>
          <a:ln w="38100">
            <a:solidFill>
              <a:srgbClr val="1B416F"/>
            </a:solidFill>
            <a:miter lim="800000"/>
            <a:headEnd/>
            <a:tailEnd/>
          </a:ln>
          <a:extLst/>
        </p:spPr>
        <p:txBody>
          <a:bodyPr rot="0" vert="horz" wrap="square" lIns="91440" tIns="45720" rIns="91440" bIns="45720" anchor="t" anchorCtr="0" upright="1">
            <a:noAutofit/>
          </a:bodyPr>
          <a:lstStyle/>
          <a:p>
            <a:endParaRPr lang="fr-CA"/>
          </a:p>
        </p:txBody>
      </p:sp>
      <p:sp>
        <p:nvSpPr>
          <p:cNvPr id="8" name="Subtitle 2"/>
          <p:cNvSpPr>
            <a:spLocks noGrp="1"/>
          </p:cNvSpPr>
          <p:nvPr>
            <p:ph type="subTitle" idx="1"/>
          </p:nvPr>
        </p:nvSpPr>
        <p:spPr>
          <a:xfrm>
            <a:off x="432657" y="3340817"/>
            <a:ext cx="3312368" cy="1584176"/>
          </a:xfrm>
          <a:ln>
            <a:noFill/>
          </a:ln>
        </p:spPr>
        <p:txBody>
          <a:bodyPr>
            <a:normAutofit/>
          </a:bodyPr>
          <a:lstStyle/>
          <a:p>
            <a:pPr algn="l"/>
            <a:r>
              <a:rPr lang="en-CA" sz="2800" dirty="0" smtClean="0">
                <a:solidFill>
                  <a:schemeClr val="bg1">
                    <a:lumMod val="65000"/>
                  </a:schemeClr>
                </a:solidFill>
              </a:rPr>
              <a:t>Kathleen Vaillancourt</a:t>
            </a:r>
          </a:p>
        </p:txBody>
      </p:sp>
      <p:sp>
        <p:nvSpPr>
          <p:cNvPr id="9" name="Subtitle 2"/>
          <p:cNvSpPr txBox="1">
            <a:spLocks/>
          </p:cNvSpPr>
          <p:nvPr/>
        </p:nvSpPr>
        <p:spPr>
          <a:xfrm>
            <a:off x="4211960" y="3309036"/>
            <a:ext cx="3816424" cy="1584176"/>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CA" sz="2800" u="sng" dirty="0" smtClean="0">
                <a:solidFill>
                  <a:schemeClr val="bg1">
                    <a:lumMod val="65000"/>
                  </a:schemeClr>
                </a:solidFill>
              </a:rPr>
              <a:t>kathleen@esmia.ca</a:t>
            </a:r>
            <a:r>
              <a:rPr lang="en-CA" sz="2800" dirty="0" smtClean="0">
                <a:solidFill>
                  <a:schemeClr val="bg1">
                    <a:lumMod val="65000"/>
                  </a:schemeClr>
                </a:solidFill>
              </a:rPr>
              <a:t> </a:t>
            </a:r>
          </a:p>
        </p:txBody>
      </p:sp>
      <p:sp>
        <p:nvSpPr>
          <p:cNvPr id="10" name="Rectangle 9"/>
          <p:cNvSpPr/>
          <p:nvPr/>
        </p:nvSpPr>
        <p:spPr>
          <a:xfrm>
            <a:off x="0" y="5358698"/>
            <a:ext cx="9144000" cy="150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dirty="0" err="1">
                <a:solidFill>
                  <a:schemeClr val="tx2"/>
                </a:solidFill>
              </a:rPr>
              <a:t>Annual</a:t>
            </a:r>
            <a:r>
              <a:rPr lang="fr-CA" dirty="0">
                <a:solidFill>
                  <a:schemeClr val="tx2"/>
                </a:solidFill>
              </a:rPr>
              <a:t>  Meeting of the CAE</a:t>
            </a:r>
            <a:endParaRPr lang="en-CA" dirty="0">
              <a:solidFill>
                <a:schemeClr val="tx2"/>
              </a:solidFill>
            </a:endParaRPr>
          </a:p>
          <a:p>
            <a:r>
              <a:rPr lang="en-CA" dirty="0">
                <a:solidFill>
                  <a:schemeClr val="tx2"/>
                </a:solidFill>
              </a:rPr>
              <a:t>Winnipeg, June 27</a:t>
            </a:r>
            <a:r>
              <a:rPr lang="en-CA" baseline="30000" dirty="0">
                <a:solidFill>
                  <a:schemeClr val="tx2"/>
                </a:solidFill>
              </a:rPr>
              <a:t>th</a:t>
            </a:r>
            <a:r>
              <a:rPr lang="en-CA" dirty="0">
                <a:solidFill>
                  <a:schemeClr val="tx2"/>
                </a:solidFill>
              </a:rPr>
              <a:t> 2016</a:t>
            </a:r>
            <a:endParaRPr lang="fr-CA" dirty="0">
              <a:solidFill>
                <a:schemeClr val="tx2"/>
              </a:solidFill>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442884"/>
            <a:ext cx="1752131" cy="9750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4"/>
          <p:cNvSpPr txBox="1"/>
          <p:nvPr/>
        </p:nvSpPr>
        <p:spPr>
          <a:xfrm>
            <a:off x="7560746" y="6458042"/>
            <a:ext cx="1583254"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solidFill>
                  <a:srgbClr val="1BB8D7"/>
                </a:solidFill>
              </a:rPr>
              <a:t>www.esmia.ca</a:t>
            </a:r>
            <a:endParaRPr lang="fr-CA" b="1" dirty="0">
              <a:solidFill>
                <a:srgbClr val="1BB8D7"/>
              </a:solidFill>
            </a:endParaRPr>
          </a:p>
        </p:txBody>
      </p:sp>
      <p:pic>
        <p:nvPicPr>
          <p:cNvPr id="16" name="Picture 15" descr="Untitled.png"/>
          <p:cNvPicPr>
            <a:picLocks noChangeAspect="1"/>
          </p:cNvPicPr>
          <p:nvPr/>
        </p:nvPicPr>
        <p:blipFill rotWithShape="1">
          <a:blip r:embed="rId4">
            <a:extLst>
              <a:ext uri="{28A0092B-C50C-407E-A947-70E740481C1C}">
                <a14:useLocalDpi xmlns:a14="http://schemas.microsoft.com/office/drawing/2010/main" val="0"/>
              </a:ext>
            </a:extLst>
          </a:blip>
          <a:srcRect r="67063" b="73876"/>
          <a:stretch/>
        </p:blipFill>
        <p:spPr>
          <a:xfrm>
            <a:off x="4427984" y="5670833"/>
            <a:ext cx="2592288" cy="1156541"/>
          </a:xfrm>
          <a:prstGeom prst="rect">
            <a:avLst/>
          </a:prstGeom>
        </p:spPr>
      </p:pic>
    </p:spTree>
    <p:extLst>
      <p:ext uri="{BB962C8B-B14F-4D97-AF65-F5344CB8AC3E}">
        <p14:creationId xmlns:p14="http://schemas.microsoft.com/office/powerpoint/2010/main" val="3374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852936"/>
            <a:ext cx="4752528" cy="3273227"/>
          </a:xfrm>
          <a:prstGeom prst="rect">
            <a:avLst/>
          </a:prstGeom>
          <a:noFill/>
          <a:ln>
            <a:noFill/>
          </a:ln>
        </p:spPr>
      </p:pic>
      <p:sp>
        <p:nvSpPr>
          <p:cNvPr id="2" name="Title 1"/>
          <p:cNvSpPr>
            <a:spLocks noGrp="1"/>
          </p:cNvSpPr>
          <p:nvPr>
            <p:ph type="title"/>
          </p:nvPr>
        </p:nvSpPr>
        <p:spPr/>
        <p:txBody>
          <a:bodyPr/>
          <a:lstStyle/>
          <a:p>
            <a:r>
              <a:rPr lang="en-US" altLang="en-US" dirty="0"/>
              <a:t>Project </a:t>
            </a:r>
            <a:r>
              <a:rPr lang="en-US" altLang="en-US" dirty="0" smtClean="0"/>
              <a:t>goals</a:t>
            </a:r>
            <a:endParaRPr lang="fr-CA" dirty="0"/>
          </a:p>
        </p:txBody>
      </p:sp>
      <p:sp>
        <p:nvSpPr>
          <p:cNvPr id="3" name="Content Placeholder 2"/>
          <p:cNvSpPr>
            <a:spLocks noGrp="1"/>
          </p:cNvSpPr>
          <p:nvPr>
            <p:ph idx="1"/>
          </p:nvPr>
        </p:nvSpPr>
        <p:spPr>
          <a:xfrm>
            <a:off x="457200" y="1600201"/>
            <a:ext cx="8229600" cy="1252736"/>
          </a:xfrm>
        </p:spPr>
        <p:txBody>
          <a:bodyPr/>
          <a:lstStyle/>
          <a:p>
            <a:pPr lvl="0"/>
            <a:r>
              <a:rPr lang="en-CA" dirty="0">
                <a:ea typeface="Calibri"/>
                <a:cs typeface="Times New Roman"/>
              </a:rPr>
              <a:t>To assess options and pathways for reducing </a:t>
            </a:r>
            <a:r>
              <a:rPr lang="en-CA" dirty="0" smtClean="0">
                <a:ea typeface="Calibri"/>
                <a:cs typeface="Times New Roman"/>
              </a:rPr>
              <a:t>GHG emissions </a:t>
            </a:r>
            <a:r>
              <a:rPr lang="en-CA" dirty="0">
                <a:ea typeface="Calibri"/>
                <a:cs typeface="Times New Roman"/>
              </a:rPr>
              <a:t>in </a:t>
            </a:r>
            <a:r>
              <a:rPr lang="en-CA" dirty="0" smtClean="0">
                <a:ea typeface="Calibri"/>
                <a:cs typeface="Times New Roman"/>
              </a:rPr>
              <a:t>Canada by: </a:t>
            </a:r>
          </a:p>
          <a:p>
            <a:pPr lvl="0"/>
            <a:endParaRPr lang="en-CA" dirty="0">
              <a:ea typeface="Calibri"/>
              <a:cs typeface="Times New Roman"/>
            </a:endParaRPr>
          </a:p>
          <a:p>
            <a:pPr lvl="0"/>
            <a:endParaRPr lang="en-CA" dirty="0" smtClean="0">
              <a:ea typeface="Calibri"/>
              <a:cs typeface="Times New Roman"/>
            </a:endParaRPr>
          </a:p>
          <a:p>
            <a:pPr lvl="0"/>
            <a:endParaRPr lang="en-CA" dirty="0" smtClean="0">
              <a:ea typeface="Calibri"/>
              <a:cs typeface="Times New Roman"/>
            </a:endParaRPr>
          </a:p>
          <a:p>
            <a:pPr marL="0" indent="0">
              <a:buNone/>
            </a:pPr>
            <a:endParaRPr lang="fr-CA" dirty="0"/>
          </a:p>
        </p:txBody>
      </p:sp>
      <p:sp>
        <p:nvSpPr>
          <p:cNvPr id="7" name="TextBox 6"/>
          <p:cNvSpPr txBox="1"/>
          <p:nvPr/>
        </p:nvSpPr>
        <p:spPr>
          <a:xfrm>
            <a:off x="0" y="4288235"/>
            <a:ext cx="4628190" cy="1107996"/>
          </a:xfrm>
          <a:prstGeom prst="rect">
            <a:avLst/>
          </a:prstGeom>
          <a:noFill/>
        </p:spPr>
        <p:txBody>
          <a:bodyPr wrap="none" rtlCol="0">
            <a:spAutoFit/>
          </a:bodyPr>
          <a:lstStyle/>
          <a:p>
            <a:pPr marL="742950" lvl="1" indent="-285750">
              <a:buFont typeface="Wingdings" panose="05000000000000000000" pitchFamily="2" charset="2"/>
              <a:buChar char="ü"/>
            </a:pPr>
            <a:r>
              <a:rPr lang="en-CA" sz="2400" dirty="0">
                <a:ea typeface="Calibri"/>
                <a:cs typeface="Times New Roman"/>
              </a:rPr>
              <a:t>80% by 2050, relative to 1990</a:t>
            </a:r>
          </a:p>
          <a:p>
            <a:pPr marL="742950" lvl="1" indent="-285750">
              <a:buFont typeface="Wingdings" panose="05000000000000000000" pitchFamily="2" charset="2"/>
              <a:buChar char="ü"/>
            </a:pPr>
            <a:r>
              <a:rPr lang="en-CA" sz="2400" dirty="0">
                <a:ea typeface="Calibri"/>
                <a:cs typeface="Times New Roman"/>
              </a:rPr>
              <a:t>more than 100% by 2100</a:t>
            </a:r>
            <a:endParaRPr lang="en-US" altLang="en-US" sz="2400" dirty="0"/>
          </a:p>
          <a:p>
            <a:endParaRPr lang="fr-CA" dirty="0"/>
          </a:p>
        </p:txBody>
      </p:sp>
      <p:sp>
        <p:nvSpPr>
          <p:cNvPr id="8" name="Rectangle 7"/>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9" name="Rectangle 8"/>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4166068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Approach and premises </a:t>
            </a:r>
            <a:endParaRPr lang="fr-CA" dirty="0"/>
          </a:p>
        </p:txBody>
      </p:sp>
      <p:sp>
        <p:nvSpPr>
          <p:cNvPr id="9" name="Content Placeholder 8"/>
          <p:cNvSpPr>
            <a:spLocks noGrp="1"/>
          </p:cNvSpPr>
          <p:nvPr>
            <p:ph idx="1"/>
          </p:nvPr>
        </p:nvSpPr>
        <p:spPr>
          <a:xfrm>
            <a:off x="457200" y="1600200"/>
            <a:ext cx="8435280" cy="5069160"/>
          </a:xfrm>
        </p:spPr>
        <p:txBody>
          <a:bodyPr>
            <a:noAutofit/>
          </a:bodyPr>
          <a:lstStyle/>
          <a:p>
            <a:pPr lvl="0"/>
            <a:r>
              <a:rPr lang="en-CA" sz="2400" dirty="0" smtClean="0"/>
              <a:t>Broad </a:t>
            </a:r>
            <a:r>
              <a:rPr lang="en-CA" sz="2400" dirty="0"/>
              <a:t>based team of specialists covering the full range of </a:t>
            </a:r>
            <a:r>
              <a:rPr lang="en-CA" sz="2400" dirty="0" smtClean="0"/>
              <a:t>disciplines: </a:t>
            </a:r>
          </a:p>
          <a:p>
            <a:pPr lvl="1"/>
            <a:r>
              <a:rPr lang="en-CA" sz="2000" dirty="0" smtClean="0"/>
              <a:t>energy systems analysis, </a:t>
            </a:r>
            <a:r>
              <a:rPr lang="en-CA" sz="2000" dirty="0"/>
              <a:t>environmental science, economics, electricity supply, fossil fuels, biomass and bio-fuels, transportation, industrial systems, residential/ commercial energy systems, urban systems, agriculture and forestry, carbon capture and </a:t>
            </a:r>
            <a:r>
              <a:rPr lang="en-CA" sz="2000" dirty="0" smtClean="0"/>
              <a:t>retention.</a:t>
            </a:r>
            <a:endParaRPr lang="fr-CA" sz="2000" dirty="0"/>
          </a:p>
          <a:p>
            <a:r>
              <a:rPr lang="en-CA" sz="2400" dirty="0" smtClean="0"/>
              <a:t>GHG </a:t>
            </a:r>
            <a:r>
              <a:rPr lang="en-CA" sz="2400" dirty="0"/>
              <a:t>reduction options documented in 14 Working </a:t>
            </a:r>
            <a:r>
              <a:rPr lang="en-CA" sz="2400" dirty="0" smtClean="0"/>
              <a:t>Papers</a:t>
            </a:r>
          </a:p>
          <a:p>
            <a:r>
              <a:rPr lang="en-CA" sz="2400" dirty="0" smtClean="0"/>
              <a:t>Cost information coming from hundreds of data sources </a:t>
            </a:r>
            <a:endParaRPr lang="en-CA" sz="2400" dirty="0"/>
          </a:p>
          <a:p>
            <a:r>
              <a:rPr lang="en-CA" sz="2400" dirty="0" smtClean="0"/>
              <a:t>Two </a:t>
            </a:r>
            <a:r>
              <a:rPr lang="en-CA" sz="2400" dirty="0"/>
              <a:t>mathematical </a:t>
            </a:r>
            <a:r>
              <a:rPr lang="en-CA" sz="2400" dirty="0" smtClean="0"/>
              <a:t>models</a:t>
            </a:r>
          </a:p>
          <a:p>
            <a:pPr lvl="1"/>
            <a:r>
              <a:rPr lang="en-CA" sz="1800" dirty="0" smtClean="0"/>
              <a:t>NATEM-Canada optimization model to find minimum cost solution </a:t>
            </a:r>
          </a:p>
          <a:p>
            <a:pPr lvl="1"/>
            <a:r>
              <a:rPr lang="en-CA" sz="1800" dirty="0" err="1" smtClean="0"/>
              <a:t>CanESS</a:t>
            </a:r>
            <a:r>
              <a:rPr lang="en-CA" sz="1800" dirty="0" smtClean="0"/>
              <a:t> </a:t>
            </a:r>
            <a:r>
              <a:rPr lang="en-CA" sz="1800" dirty="0"/>
              <a:t>simulation model </a:t>
            </a:r>
            <a:r>
              <a:rPr lang="en-CA" sz="1800" dirty="0" smtClean="0"/>
              <a:t>to </a:t>
            </a:r>
            <a:r>
              <a:rPr lang="en-US" sz="1800" dirty="0" smtClean="0"/>
              <a:t>provide key inputs and credibility check of results</a:t>
            </a:r>
          </a:p>
          <a:p>
            <a:r>
              <a:rPr lang="en-CA" sz="2200" dirty="0" smtClean="0"/>
              <a:t>Discussions and reviews with selected representatives from Government, Industry, Not for Profit organizations, and Universities. </a:t>
            </a:r>
            <a:endParaRPr lang="fr-CA" sz="1800" dirty="0" smtClean="0"/>
          </a:p>
        </p:txBody>
      </p:sp>
      <p:sp>
        <p:nvSpPr>
          <p:cNvPr id="6" name="Rectangle 5"/>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Rectangle 6"/>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145309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4E7EC"/>
            </a:gs>
            <a:gs pos="48000">
              <a:srgbClr val="D7DBE5"/>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544" y="2348880"/>
            <a:ext cx="8098159" cy="2267967"/>
          </a:xfrm>
        </p:spPr>
        <p:txBody>
          <a:bodyPr>
            <a:normAutofit/>
          </a:bodyPr>
          <a:lstStyle/>
          <a:p>
            <a:r>
              <a:rPr lang="en-US" cap="none" dirty="0" smtClean="0"/>
              <a:t>Model description</a:t>
            </a:r>
            <a:endParaRPr lang="en-CA" cap="none" dirty="0"/>
          </a:p>
        </p:txBody>
      </p:sp>
    </p:spTree>
    <p:extLst>
      <p:ext uri="{BB962C8B-B14F-4D97-AF65-F5344CB8AC3E}">
        <p14:creationId xmlns:p14="http://schemas.microsoft.com/office/powerpoint/2010/main" val="1904647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CA" dirty="0" smtClean="0"/>
              <a:t>MARKAL/TIMES </a:t>
            </a:r>
            <a:r>
              <a:rPr lang="fr-CA" dirty="0" err="1" smtClean="0"/>
              <a:t>family</a:t>
            </a:r>
            <a:r>
              <a:rPr lang="fr-CA" dirty="0" smtClean="0"/>
              <a:t> of </a:t>
            </a:r>
            <a:r>
              <a:rPr lang="fr-CA" dirty="0" err="1" smtClean="0"/>
              <a:t>models</a:t>
            </a:r>
            <a:endParaRPr lang="fr-CA" dirty="0"/>
          </a:p>
        </p:txBody>
      </p:sp>
      <p:sp>
        <p:nvSpPr>
          <p:cNvPr id="3" name="Content Placeholder 2"/>
          <p:cNvSpPr>
            <a:spLocks noGrp="1"/>
          </p:cNvSpPr>
          <p:nvPr>
            <p:ph idx="1"/>
          </p:nvPr>
        </p:nvSpPr>
        <p:spPr/>
        <p:txBody>
          <a:bodyPr>
            <a:normAutofit/>
          </a:bodyPr>
          <a:lstStyle/>
          <a:p>
            <a:r>
              <a:rPr lang="fr-CA" sz="2800" dirty="0" smtClean="0"/>
              <a:t>TIMES - The </a:t>
            </a:r>
            <a:r>
              <a:rPr lang="fr-CA" sz="2800" dirty="0"/>
              <a:t>Integrated MARKAL-EFOM </a:t>
            </a:r>
            <a:r>
              <a:rPr lang="fr-CA" sz="2800" dirty="0" smtClean="0"/>
              <a:t>System </a:t>
            </a:r>
          </a:p>
          <a:p>
            <a:r>
              <a:rPr lang="fr-CA" sz="2800" dirty="0" smtClean="0"/>
              <a:t>ETSAP of the International Energy Agency</a:t>
            </a:r>
            <a:endParaRPr lang="en-CA" sz="2800" dirty="0"/>
          </a:p>
        </p:txBody>
      </p:sp>
      <p:pic>
        <p:nvPicPr>
          <p:cNvPr id="4" name="Picture 3"/>
          <p:cNvPicPr>
            <a:picLocks noChangeAspect="1"/>
          </p:cNvPicPr>
          <p:nvPr/>
        </p:nvPicPr>
        <p:blipFill>
          <a:blip r:embed="rId3"/>
          <a:stretch>
            <a:fillRect/>
          </a:stretch>
        </p:blipFill>
        <p:spPr>
          <a:xfrm>
            <a:off x="6680795" y="2681390"/>
            <a:ext cx="2190750" cy="514350"/>
          </a:xfrm>
          <a:prstGeom prst="rect">
            <a:avLst/>
          </a:prstGeom>
        </p:spPr>
      </p:pic>
      <p:pic>
        <p:nvPicPr>
          <p:cNvPr id="5" name="Picture 4"/>
          <p:cNvPicPr>
            <a:picLocks noChangeAspect="1"/>
          </p:cNvPicPr>
          <p:nvPr/>
        </p:nvPicPr>
        <p:blipFill>
          <a:blip r:embed="rId4"/>
          <a:stretch>
            <a:fillRect/>
          </a:stretch>
        </p:blipFill>
        <p:spPr>
          <a:xfrm>
            <a:off x="4956745" y="3424090"/>
            <a:ext cx="3933825" cy="1981200"/>
          </a:xfrm>
          <a:prstGeom prst="rect">
            <a:avLst/>
          </a:prstGeom>
        </p:spPr>
      </p:pic>
      <p:sp>
        <p:nvSpPr>
          <p:cNvPr id="7" name="TextBox 6"/>
          <p:cNvSpPr txBox="1"/>
          <p:nvPr/>
        </p:nvSpPr>
        <p:spPr>
          <a:xfrm>
            <a:off x="360136" y="3096966"/>
            <a:ext cx="4283872" cy="2862322"/>
          </a:xfrm>
          <a:prstGeom prst="rect">
            <a:avLst/>
          </a:prstGeom>
          <a:noFill/>
        </p:spPr>
        <p:txBody>
          <a:bodyPr wrap="square" rtlCol="0">
            <a:spAutoFit/>
          </a:bodyPr>
          <a:lstStyle/>
          <a:p>
            <a:r>
              <a:rPr lang="en-CA" sz="2000" dirty="0" smtClean="0"/>
              <a:t>Dynamic linear programming</a:t>
            </a:r>
          </a:p>
          <a:p>
            <a:r>
              <a:rPr lang="en-CA" sz="2000" dirty="0" smtClean="0"/>
              <a:t>Detailed and integrated energy systems</a:t>
            </a:r>
          </a:p>
          <a:p>
            <a:r>
              <a:rPr lang="en-CA" sz="2000" dirty="0" smtClean="0"/>
              <a:t>Demands for energy services</a:t>
            </a:r>
          </a:p>
          <a:p>
            <a:r>
              <a:rPr lang="en-CA" sz="2000" dirty="0" smtClean="0"/>
              <a:t>Medium and long terms</a:t>
            </a:r>
          </a:p>
          <a:p>
            <a:r>
              <a:rPr lang="en-CA" sz="2000" dirty="0" smtClean="0"/>
              <a:t>Technology-rich</a:t>
            </a:r>
          </a:p>
          <a:p>
            <a:r>
              <a:rPr lang="en-CA" sz="2000" dirty="0" smtClean="0"/>
              <a:t>Partial equilibrium</a:t>
            </a:r>
          </a:p>
          <a:p>
            <a:endParaRPr lang="en-CA" sz="2000" dirty="0" smtClean="0"/>
          </a:p>
          <a:p>
            <a:endParaRPr lang="en-CA" sz="2000" dirty="0" smtClean="0"/>
          </a:p>
          <a:p>
            <a:r>
              <a:rPr lang="en-CA" sz="2000" dirty="0" smtClean="0"/>
              <a:t>→ minimise the total discounted cost</a:t>
            </a:r>
            <a:endParaRPr lang="en-CA" sz="2000" dirty="0"/>
          </a:p>
        </p:txBody>
      </p:sp>
      <p:sp>
        <p:nvSpPr>
          <p:cNvPr id="8" name="Rectangle 7"/>
          <p:cNvSpPr/>
          <p:nvPr/>
        </p:nvSpPr>
        <p:spPr>
          <a:xfrm>
            <a:off x="0" y="6503439"/>
            <a:ext cx="9144000" cy="346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rgbClr val="179BB5"/>
              </a:solidFill>
            </a:endParaRPr>
          </a:p>
        </p:txBody>
      </p:sp>
      <p:sp>
        <p:nvSpPr>
          <p:cNvPr id="11" name="Rectangle 10"/>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12" name="Rectangle 11"/>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396552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CA" dirty="0"/>
              <a:t>MARKAL/TIMES </a:t>
            </a:r>
            <a:r>
              <a:rPr lang="fr-CA" dirty="0" err="1"/>
              <a:t>family</a:t>
            </a:r>
            <a:r>
              <a:rPr lang="fr-CA" dirty="0"/>
              <a:t> of </a:t>
            </a:r>
            <a:r>
              <a:rPr lang="fr-CA" dirty="0" err="1"/>
              <a:t>models</a:t>
            </a:r>
            <a:endParaRPr lang="fr-CA" dirty="0"/>
          </a:p>
        </p:txBody>
      </p:sp>
      <p:sp>
        <p:nvSpPr>
          <p:cNvPr id="18" name="Rectangle 17"/>
          <p:cNvSpPr>
            <a:spLocks noChangeArrowheads="1"/>
          </p:cNvSpPr>
          <p:nvPr/>
        </p:nvSpPr>
        <p:spPr bwMode="auto">
          <a:xfrm>
            <a:off x="3863397" y="2654902"/>
            <a:ext cx="1436292" cy="582211"/>
          </a:xfrm>
          <a:prstGeom prst="rect">
            <a:avLst/>
          </a:prstGeom>
          <a:noFill/>
          <a:ln w="12700">
            <a:noFill/>
            <a:miter lim="800000"/>
            <a:headEnd/>
            <a:tailEnd/>
          </a:ln>
        </p:spPr>
        <p:txBody>
          <a:bodyPr wrap="none" lIns="90488" tIns="44450" rIns="90488" bIns="44450">
            <a:spAutoFit/>
          </a:bodyPr>
          <a:lstStyle/>
          <a:p>
            <a:pPr algn="ctr" eaLnBrk="0" hangingPunct="0">
              <a:defRPr/>
            </a:pPr>
            <a:r>
              <a:rPr lang="fr-CA" sz="3200" b="1" dirty="0" smtClean="0">
                <a:solidFill>
                  <a:schemeClr val="accent1">
                    <a:lumMod val="50000"/>
                  </a:schemeClr>
                </a:solidFill>
                <a:latin typeface="Arial" pitchFamily="34" charset="0"/>
              </a:rPr>
              <a:t>TIMES</a:t>
            </a:r>
            <a:endParaRPr lang="fr-CA" sz="2800" b="1" dirty="0">
              <a:solidFill>
                <a:schemeClr val="accent1">
                  <a:lumMod val="50000"/>
                </a:schemeClr>
              </a:solidFill>
              <a:latin typeface="Arial" pitchFamily="34" charset="0"/>
            </a:endParaRPr>
          </a:p>
        </p:txBody>
      </p:sp>
      <p:sp>
        <p:nvSpPr>
          <p:cNvPr id="19" name="Line 13"/>
          <p:cNvSpPr>
            <a:spLocks noChangeShapeType="1"/>
          </p:cNvSpPr>
          <p:nvPr/>
        </p:nvSpPr>
        <p:spPr bwMode="auto">
          <a:xfrm flipV="1">
            <a:off x="3260147" y="2975971"/>
            <a:ext cx="603250" cy="4762"/>
          </a:xfrm>
          <a:prstGeom prst="line">
            <a:avLst/>
          </a:prstGeom>
          <a:noFill/>
          <a:ln w="76200">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dirty="0"/>
          </a:p>
        </p:txBody>
      </p:sp>
      <p:sp>
        <p:nvSpPr>
          <p:cNvPr id="20" name="Line 14"/>
          <p:cNvSpPr>
            <a:spLocks noChangeShapeType="1"/>
          </p:cNvSpPr>
          <p:nvPr/>
        </p:nvSpPr>
        <p:spPr bwMode="auto">
          <a:xfrm flipH="1">
            <a:off x="5271545" y="3032321"/>
            <a:ext cx="785813" cy="0"/>
          </a:xfrm>
          <a:prstGeom prst="line">
            <a:avLst/>
          </a:prstGeom>
          <a:noFill/>
          <a:ln w="76200">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dirty="0"/>
          </a:p>
        </p:txBody>
      </p:sp>
      <p:sp>
        <p:nvSpPr>
          <p:cNvPr id="21" name="Line 15"/>
          <p:cNvSpPr>
            <a:spLocks noChangeShapeType="1"/>
          </p:cNvSpPr>
          <p:nvPr/>
        </p:nvSpPr>
        <p:spPr bwMode="auto">
          <a:xfrm>
            <a:off x="5076056" y="3151924"/>
            <a:ext cx="0" cy="533400"/>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dirty="0"/>
          </a:p>
        </p:txBody>
      </p:sp>
      <p:sp>
        <p:nvSpPr>
          <p:cNvPr id="22" name="Line 16"/>
          <p:cNvSpPr>
            <a:spLocks noChangeShapeType="1"/>
          </p:cNvSpPr>
          <p:nvPr/>
        </p:nvSpPr>
        <p:spPr bwMode="auto">
          <a:xfrm>
            <a:off x="4427984" y="1957906"/>
            <a:ext cx="0" cy="652463"/>
          </a:xfrm>
          <a:prstGeom prst="line">
            <a:avLst/>
          </a:prstGeom>
          <a:noFill/>
          <a:ln w="76200">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dirty="0"/>
          </a:p>
        </p:txBody>
      </p:sp>
      <p:sp>
        <p:nvSpPr>
          <p:cNvPr id="24" name="Rectangle 23"/>
          <p:cNvSpPr>
            <a:spLocks noChangeArrowheads="1"/>
          </p:cNvSpPr>
          <p:nvPr/>
        </p:nvSpPr>
        <p:spPr bwMode="auto">
          <a:xfrm>
            <a:off x="4545974" y="4060525"/>
            <a:ext cx="4567617" cy="2179637"/>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defTabSz="762000" eaLnBrk="0" hangingPunct="0">
              <a:spcBef>
                <a:spcPct val="50000"/>
              </a:spcBef>
              <a:buFontTx/>
              <a:buChar char="•"/>
            </a:pPr>
            <a:r>
              <a:rPr lang="en-CA" sz="1600" dirty="0">
                <a:latin typeface="Arial" pitchFamily="34" charset="0"/>
              </a:rPr>
              <a:t>Technology investments and annual activities</a:t>
            </a:r>
          </a:p>
          <a:p>
            <a:pPr defTabSz="762000" eaLnBrk="0" hangingPunct="0">
              <a:spcBef>
                <a:spcPct val="50000"/>
              </a:spcBef>
              <a:buFontTx/>
              <a:buChar char="•"/>
            </a:pPr>
            <a:r>
              <a:rPr lang="en-CA" sz="1600" dirty="0">
                <a:latin typeface="Arial" pitchFamily="34" charset="0"/>
              </a:rPr>
              <a:t>Emission trajectories</a:t>
            </a:r>
          </a:p>
          <a:p>
            <a:pPr defTabSz="762000" eaLnBrk="0" hangingPunct="0">
              <a:spcBef>
                <a:spcPct val="50000"/>
              </a:spcBef>
              <a:buFontTx/>
              <a:buChar char="•"/>
            </a:pPr>
            <a:r>
              <a:rPr lang="en-CA" sz="1600" dirty="0">
                <a:latin typeface="Arial" pitchFamily="34" charset="0"/>
              </a:rPr>
              <a:t>Adjusted demands for energy services </a:t>
            </a:r>
          </a:p>
          <a:p>
            <a:pPr defTabSz="762000" eaLnBrk="0" hangingPunct="0">
              <a:spcBef>
                <a:spcPct val="50000"/>
              </a:spcBef>
              <a:buFontTx/>
              <a:buChar char="•"/>
            </a:pPr>
            <a:r>
              <a:rPr lang="en-CA" sz="1600" dirty="0">
                <a:latin typeface="Arial" pitchFamily="34" charset="0"/>
              </a:rPr>
              <a:t>Marginal prices of energy forms</a:t>
            </a:r>
          </a:p>
          <a:p>
            <a:pPr defTabSz="762000" eaLnBrk="0" hangingPunct="0">
              <a:spcBef>
                <a:spcPct val="50000"/>
              </a:spcBef>
              <a:buFontTx/>
              <a:buChar char="•"/>
            </a:pPr>
            <a:r>
              <a:rPr lang="en-CA" sz="1600" dirty="0">
                <a:latin typeface="Arial" pitchFamily="34" charset="0"/>
              </a:rPr>
              <a:t>Imports/exports of energy and emission permits</a:t>
            </a:r>
          </a:p>
          <a:p>
            <a:pPr defTabSz="762000" eaLnBrk="0" hangingPunct="0">
              <a:spcBef>
                <a:spcPct val="50000"/>
              </a:spcBef>
              <a:buFontTx/>
              <a:buChar char="•"/>
            </a:pPr>
            <a:r>
              <a:rPr lang="en-CA" sz="1600" dirty="0">
                <a:latin typeface="Arial" pitchFamily="34" charset="0"/>
              </a:rPr>
              <a:t>Total discounted system cost</a:t>
            </a:r>
          </a:p>
        </p:txBody>
      </p:sp>
      <p:sp>
        <p:nvSpPr>
          <p:cNvPr id="25" name="Rectangle 24"/>
          <p:cNvSpPr>
            <a:spLocks noChangeArrowheads="1"/>
          </p:cNvSpPr>
          <p:nvPr/>
        </p:nvSpPr>
        <p:spPr bwMode="auto">
          <a:xfrm>
            <a:off x="4545974" y="3714450"/>
            <a:ext cx="4567617" cy="376237"/>
          </a:xfrm>
          <a:prstGeom prst="rect">
            <a:avLst/>
          </a:prstGeom>
          <a:solidFill>
            <a:schemeClr val="accent1">
              <a:lumMod val="60000"/>
              <a:lumOff val="40000"/>
            </a:schemeClr>
          </a:solidFill>
          <a:ln w="12700">
            <a:solidFill>
              <a:schemeClr val="tx1"/>
            </a:solidFill>
            <a:miter lim="800000"/>
            <a:headEnd/>
            <a:tailEnd/>
          </a:ln>
        </p:spPr>
        <p:txBody>
          <a:bodyPr wrap="square" lIns="90488" tIns="44450" rIns="90488" bIns="44450">
            <a:spAutoFit/>
          </a:bodyPr>
          <a:lstStyle/>
          <a:p>
            <a:pPr algn="ctr" defTabSz="762000" eaLnBrk="0" hangingPunct="0">
              <a:spcBef>
                <a:spcPct val="50000"/>
              </a:spcBef>
            </a:pPr>
            <a:r>
              <a:rPr lang="en-US" sz="1800" dirty="0" smtClean="0">
                <a:solidFill>
                  <a:srgbClr val="000000"/>
                </a:solidFill>
                <a:latin typeface="Arial" pitchFamily="34" charset="0"/>
              </a:rPr>
              <a:t>Equilibrium </a:t>
            </a:r>
            <a:endParaRPr lang="en-US" sz="1800" dirty="0">
              <a:solidFill>
                <a:schemeClr val="tx2"/>
              </a:solidFill>
              <a:latin typeface="Arial" pitchFamily="34" charset="0"/>
            </a:endParaRPr>
          </a:p>
        </p:txBody>
      </p:sp>
      <p:sp>
        <p:nvSpPr>
          <p:cNvPr id="26" name="Rectangle 25"/>
          <p:cNvSpPr>
            <a:spLocks noChangeArrowheads="1"/>
          </p:cNvSpPr>
          <p:nvPr/>
        </p:nvSpPr>
        <p:spPr bwMode="auto">
          <a:xfrm>
            <a:off x="6184798" y="2105163"/>
            <a:ext cx="2928793" cy="366767"/>
          </a:xfrm>
          <a:prstGeom prst="rect">
            <a:avLst/>
          </a:prstGeom>
          <a:solidFill>
            <a:schemeClr val="accent1">
              <a:lumMod val="60000"/>
              <a:lumOff val="40000"/>
            </a:schemeClr>
          </a:solidFill>
          <a:ln w="12700">
            <a:solidFill>
              <a:schemeClr val="tx1"/>
            </a:solidFill>
            <a:miter lim="800000"/>
            <a:headEnd/>
            <a:tailEnd/>
          </a:ln>
        </p:spPr>
        <p:txBody>
          <a:bodyPr wrap="square" lIns="90488" tIns="44450" rIns="90488" bIns="44450">
            <a:spAutoFit/>
          </a:bodyPr>
          <a:lstStyle/>
          <a:p>
            <a:pPr algn="ctr" defTabSz="762000" eaLnBrk="0" hangingPunct="0">
              <a:spcBef>
                <a:spcPct val="50000"/>
              </a:spcBef>
            </a:pPr>
            <a:r>
              <a:rPr lang="en-US" dirty="0" smtClean="0">
                <a:latin typeface="Arial" pitchFamily="34" charset="0"/>
              </a:rPr>
              <a:t>Energy – Climate Policies</a:t>
            </a:r>
            <a:endParaRPr lang="en-US" sz="1800" dirty="0">
              <a:latin typeface="Arial" pitchFamily="34" charset="0"/>
            </a:endParaRPr>
          </a:p>
        </p:txBody>
      </p:sp>
      <p:sp>
        <p:nvSpPr>
          <p:cNvPr id="27" name="Rectangle 26"/>
          <p:cNvSpPr>
            <a:spLocks noChangeArrowheads="1"/>
          </p:cNvSpPr>
          <p:nvPr/>
        </p:nvSpPr>
        <p:spPr bwMode="auto">
          <a:xfrm>
            <a:off x="6186385" y="2473844"/>
            <a:ext cx="2938390" cy="1079500"/>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defTabSz="762000" eaLnBrk="0" hangingPunct="0">
              <a:spcBef>
                <a:spcPct val="50000"/>
              </a:spcBef>
              <a:buFontTx/>
              <a:buChar char="•"/>
            </a:pPr>
            <a:r>
              <a:rPr lang="en-CA" sz="1600" dirty="0" smtClean="0">
                <a:latin typeface="Arial" pitchFamily="34" charset="0"/>
              </a:rPr>
              <a:t> GHG caps</a:t>
            </a:r>
            <a:endParaRPr lang="en-CA" sz="1600" dirty="0">
              <a:latin typeface="Arial" pitchFamily="34" charset="0"/>
            </a:endParaRPr>
          </a:p>
          <a:p>
            <a:pPr defTabSz="762000" eaLnBrk="0" hangingPunct="0">
              <a:spcBef>
                <a:spcPct val="50000"/>
              </a:spcBef>
              <a:buFontTx/>
              <a:buChar char="•"/>
            </a:pPr>
            <a:r>
              <a:rPr lang="en-CA" sz="1600" dirty="0" smtClean="0">
                <a:latin typeface="Arial" pitchFamily="34" charset="0"/>
              </a:rPr>
              <a:t> Taxes</a:t>
            </a:r>
            <a:r>
              <a:rPr lang="en-CA" sz="1600" dirty="0">
                <a:latin typeface="Arial" pitchFamily="34" charset="0"/>
              </a:rPr>
              <a:t>, subsidies </a:t>
            </a:r>
          </a:p>
          <a:p>
            <a:pPr defTabSz="762000" eaLnBrk="0" hangingPunct="0">
              <a:spcBef>
                <a:spcPct val="50000"/>
              </a:spcBef>
              <a:buFontTx/>
              <a:buChar char="•"/>
            </a:pPr>
            <a:r>
              <a:rPr lang="en-CA" sz="1600" dirty="0" smtClean="0">
                <a:latin typeface="Arial" pitchFamily="34" charset="0"/>
              </a:rPr>
              <a:t> Sectors</a:t>
            </a:r>
            <a:r>
              <a:rPr lang="en-CA" sz="1600" dirty="0">
                <a:latin typeface="Arial" pitchFamily="34" charset="0"/>
              </a:rPr>
              <a:t>’ measures</a:t>
            </a:r>
          </a:p>
        </p:txBody>
      </p:sp>
      <p:sp>
        <p:nvSpPr>
          <p:cNvPr id="28" name="Rectangle 27"/>
          <p:cNvSpPr>
            <a:spLocks noChangeArrowheads="1"/>
          </p:cNvSpPr>
          <p:nvPr/>
        </p:nvSpPr>
        <p:spPr bwMode="auto">
          <a:xfrm>
            <a:off x="1089036" y="1169283"/>
            <a:ext cx="2895600" cy="381000"/>
          </a:xfrm>
          <a:prstGeom prst="rect">
            <a:avLst/>
          </a:prstGeom>
          <a:solidFill>
            <a:schemeClr val="accent1">
              <a:lumMod val="60000"/>
              <a:lumOff val="40000"/>
            </a:schemeClr>
          </a:solidFill>
          <a:ln w="12700">
            <a:solidFill>
              <a:schemeClr val="tx1"/>
            </a:solidFill>
            <a:miter lim="800000"/>
            <a:headEnd/>
            <a:tailEnd/>
          </a:ln>
        </p:spPr>
        <p:txBody>
          <a:bodyPr lIns="90488" tIns="44450" rIns="90488" bIns="44450">
            <a:spAutoFit/>
          </a:bodyPr>
          <a:lstStyle/>
          <a:p>
            <a:pPr algn="ctr" defTabSz="762000" eaLnBrk="0" hangingPunct="0">
              <a:spcBef>
                <a:spcPct val="50000"/>
              </a:spcBef>
            </a:pPr>
            <a:r>
              <a:rPr lang="en-US" sz="1800" dirty="0">
                <a:solidFill>
                  <a:srgbClr val="000000"/>
                </a:solidFill>
                <a:latin typeface="Arial" pitchFamily="34" charset="0"/>
              </a:rPr>
              <a:t>Technology </a:t>
            </a:r>
            <a:r>
              <a:rPr lang="en-US" sz="1800" dirty="0" smtClean="0">
                <a:solidFill>
                  <a:srgbClr val="000000"/>
                </a:solidFill>
                <a:latin typeface="Arial" pitchFamily="34" charset="0"/>
              </a:rPr>
              <a:t>database</a:t>
            </a:r>
            <a:endParaRPr lang="en-US" sz="1800" dirty="0">
              <a:solidFill>
                <a:srgbClr val="000000"/>
              </a:solidFill>
              <a:latin typeface="Arial" pitchFamily="34" charset="0"/>
            </a:endParaRPr>
          </a:p>
        </p:txBody>
      </p:sp>
      <p:sp>
        <p:nvSpPr>
          <p:cNvPr id="29" name="Rectangle 8"/>
          <p:cNvSpPr>
            <a:spLocks noChangeArrowheads="1"/>
          </p:cNvSpPr>
          <p:nvPr/>
        </p:nvSpPr>
        <p:spPr bwMode="auto">
          <a:xfrm>
            <a:off x="1089036" y="1550283"/>
            <a:ext cx="2895600" cy="1074653"/>
          </a:xfrm>
          <a:prstGeom prst="rect">
            <a:avLst/>
          </a:prstGeom>
          <a:solidFill>
            <a:schemeClr val="bg1"/>
          </a:solidFill>
          <a:ln w="12700">
            <a:solidFill>
              <a:schemeClr val="tx1"/>
            </a:solidFill>
            <a:miter lim="800000"/>
            <a:headEnd/>
            <a:tailEnd/>
          </a:ln>
        </p:spPr>
        <p:txBody>
          <a:bodyPr lIns="90488" tIns="44450" rIns="90488" bIns="44450">
            <a:spAutoFit/>
          </a:bodyPr>
          <a:lstStyle/>
          <a:p>
            <a:pPr defTabSz="762000" eaLnBrk="0" hangingPunct="0">
              <a:spcBef>
                <a:spcPct val="50000"/>
              </a:spcBef>
              <a:buFontTx/>
              <a:buChar char="•"/>
            </a:pPr>
            <a:r>
              <a:rPr lang="en-US" sz="1600" dirty="0">
                <a:latin typeface="Arial" pitchFamily="34" charset="0"/>
              </a:rPr>
              <a:t>Economic attributes </a:t>
            </a:r>
            <a:endParaRPr lang="en-US" sz="1600" dirty="0" smtClean="0">
              <a:latin typeface="Arial" pitchFamily="34" charset="0"/>
            </a:endParaRPr>
          </a:p>
          <a:p>
            <a:pPr defTabSz="762000" eaLnBrk="0" hangingPunct="0">
              <a:spcBef>
                <a:spcPct val="50000"/>
              </a:spcBef>
              <a:buFontTx/>
              <a:buChar char="•"/>
            </a:pPr>
            <a:r>
              <a:rPr lang="en-US" sz="1600" dirty="0" smtClean="0">
                <a:latin typeface="Arial" pitchFamily="34" charset="0"/>
              </a:rPr>
              <a:t>Technical attributes</a:t>
            </a:r>
          </a:p>
          <a:p>
            <a:pPr defTabSz="762000" eaLnBrk="0" hangingPunct="0">
              <a:spcBef>
                <a:spcPct val="50000"/>
              </a:spcBef>
              <a:buFontTx/>
              <a:buChar char="•"/>
            </a:pPr>
            <a:r>
              <a:rPr lang="en-US" sz="1600" dirty="0" smtClean="0">
                <a:latin typeface="Arial" pitchFamily="34" charset="0"/>
              </a:rPr>
              <a:t>GHG coefficients </a:t>
            </a:r>
          </a:p>
        </p:txBody>
      </p:sp>
      <p:sp>
        <p:nvSpPr>
          <p:cNvPr id="30" name="Rectangle 29"/>
          <p:cNvSpPr>
            <a:spLocks noChangeArrowheads="1"/>
          </p:cNvSpPr>
          <p:nvPr/>
        </p:nvSpPr>
        <p:spPr bwMode="auto">
          <a:xfrm>
            <a:off x="68946" y="3592381"/>
            <a:ext cx="3213253" cy="2305759"/>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defTabSz="762000" eaLnBrk="0" hangingPunct="0">
              <a:spcBef>
                <a:spcPct val="50000"/>
              </a:spcBef>
              <a:buFontTx/>
              <a:buChar char="•"/>
            </a:pPr>
            <a:r>
              <a:rPr lang="en-CA" sz="1600" dirty="0">
                <a:latin typeface="Arial" pitchFamily="34" charset="0"/>
              </a:rPr>
              <a:t>End-use demands </a:t>
            </a:r>
            <a:r>
              <a:rPr lang="en-CA" sz="1600" dirty="0" smtClean="0">
                <a:latin typeface="Arial" pitchFamily="34" charset="0"/>
              </a:rPr>
              <a:t>for energy services</a:t>
            </a:r>
            <a:endParaRPr lang="en-CA" sz="1600" dirty="0">
              <a:latin typeface="Arial" pitchFamily="34" charset="0"/>
            </a:endParaRPr>
          </a:p>
          <a:p>
            <a:pPr defTabSz="762000" eaLnBrk="0" hangingPunct="0">
              <a:spcBef>
                <a:spcPct val="50000"/>
              </a:spcBef>
              <a:buFontTx/>
              <a:buChar char="•"/>
            </a:pPr>
            <a:r>
              <a:rPr lang="en-CA" sz="1600" dirty="0">
                <a:latin typeface="Arial" pitchFamily="34" charset="0"/>
              </a:rPr>
              <a:t>Demand </a:t>
            </a:r>
            <a:r>
              <a:rPr lang="en-CA" sz="1600" dirty="0" smtClean="0">
                <a:latin typeface="Arial" pitchFamily="34" charset="0"/>
              </a:rPr>
              <a:t>price-</a:t>
            </a:r>
            <a:r>
              <a:rPr lang="en-CA" sz="1600" dirty="0" err="1" smtClean="0">
                <a:latin typeface="Arial" pitchFamily="34" charset="0"/>
              </a:rPr>
              <a:t>elasticities</a:t>
            </a:r>
            <a:endParaRPr lang="en-CA" sz="1600" dirty="0">
              <a:latin typeface="Arial" pitchFamily="34" charset="0"/>
            </a:endParaRPr>
          </a:p>
          <a:p>
            <a:pPr defTabSz="762000" eaLnBrk="0" hangingPunct="0">
              <a:spcBef>
                <a:spcPct val="50000"/>
              </a:spcBef>
              <a:buFontTx/>
              <a:buChar char="•"/>
            </a:pPr>
            <a:r>
              <a:rPr lang="en-CA" sz="1600" dirty="0" smtClean="0">
                <a:latin typeface="Arial" pitchFamily="34" charset="0"/>
              </a:rPr>
              <a:t>Price of imported/exported commodities</a:t>
            </a:r>
            <a:endParaRPr lang="en-CA" sz="1600" dirty="0">
              <a:latin typeface="Arial" pitchFamily="34" charset="0"/>
            </a:endParaRPr>
          </a:p>
          <a:p>
            <a:pPr defTabSz="762000" eaLnBrk="0" hangingPunct="0">
              <a:spcBef>
                <a:spcPct val="50000"/>
              </a:spcBef>
              <a:buFontTx/>
              <a:buChar char="•"/>
            </a:pPr>
            <a:r>
              <a:rPr lang="en-CA" sz="1600" dirty="0">
                <a:latin typeface="Arial" pitchFamily="34" charset="0"/>
              </a:rPr>
              <a:t>Reserve supply curves</a:t>
            </a:r>
          </a:p>
          <a:p>
            <a:pPr defTabSz="762000" eaLnBrk="0" hangingPunct="0">
              <a:spcBef>
                <a:spcPct val="50000"/>
              </a:spcBef>
              <a:buFontTx/>
              <a:buChar char="•"/>
            </a:pPr>
            <a:r>
              <a:rPr lang="en-CA" sz="1600" dirty="0" smtClean="0">
                <a:latin typeface="Arial" pitchFamily="34" charset="0"/>
              </a:rPr>
              <a:t>Discount rate</a:t>
            </a:r>
            <a:endParaRPr lang="en-CA" sz="1600" dirty="0">
              <a:latin typeface="Arial" pitchFamily="34" charset="0"/>
            </a:endParaRPr>
          </a:p>
        </p:txBody>
      </p:sp>
      <p:sp>
        <p:nvSpPr>
          <p:cNvPr id="31" name="Rectangle 30"/>
          <p:cNvSpPr>
            <a:spLocks noChangeArrowheads="1"/>
          </p:cNvSpPr>
          <p:nvPr/>
        </p:nvSpPr>
        <p:spPr bwMode="auto">
          <a:xfrm>
            <a:off x="68946" y="3209793"/>
            <a:ext cx="3213253" cy="376238"/>
          </a:xfrm>
          <a:prstGeom prst="rect">
            <a:avLst/>
          </a:prstGeom>
          <a:solidFill>
            <a:schemeClr val="accent1">
              <a:lumMod val="60000"/>
              <a:lumOff val="40000"/>
            </a:schemeClr>
          </a:solidFill>
          <a:ln w="12700">
            <a:solidFill>
              <a:schemeClr val="tx1"/>
            </a:solidFill>
            <a:miter lim="800000"/>
            <a:headEnd/>
            <a:tailEnd/>
          </a:ln>
        </p:spPr>
        <p:txBody>
          <a:bodyPr wrap="square" lIns="90488" tIns="44450" rIns="90488" bIns="44450">
            <a:spAutoFit/>
          </a:bodyPr>
          <a:lstStyle/>
          <a:p>
            <a:pPr algn="ctr" defTabSz="762000" eaLnBrk="0" hangingPunct="0">
              <a:spcBef>
                <a:spcPct val="50000"/>
              </a:spcBef>
            </a:pPr>
            <a:r>
              <a:rPr lang="en-US" sz="1800" dirty="0" smtClean="0">
                <a:solidFill>
                  <a:srgbClr val="000000"/>
                </a:solidFill>
                <a:latin typeface="Arial" pitchFamily="34" charset="0"/>
              </a:rPr>
              <a:t>Economic – Energy Inputs</a:t>
            </a:r>
            <a:endParaRPr lang="en-US" sz="1800" dirty="0">
              <a:solidFill>
                <a:schemeClr val="tx2"/>
              </a:solidFill>
              <a:latin typeface="Arial" pitchFamily="34" charset="0"/>
            </a:endParaRPr>
          </a:p>
        </p:txBody>
      </p:sp>
      <p:sp>
        <p:nvSpPr>
          <p:cNvPr id="32" name="Rectangle 31"/>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33" name="Rectangle 32"/>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383512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DOCUME~1\lharvey\LOCALS~1\Temp\SNAGHTML6389bb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687" y="1594125"/>
            <a:ext cx="4395355" cy="4788338"/>
          </a:xfrm>
          <a:prstGeom prst="rect">
            <a:avLst/>
          </a:prstGeom>
          <a:noFill/>
          <a:ln>
            <a:noFill/>
          </a:ln>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898" y="5784544"/>
            <a:ext cx="1005495" cy="5595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2267744" y="1152167"/>
            <a:ext cx="5446678" cy="439646"/>
          </a:xfrm>
          <a:prstGeom prst="rect">
            <a:avLst/>
          </a:prstGeom>
          <a:noFill/>
          <a:ln w="9525">
            <a:noFill/>
            <a:miter lim="800000"/>
            <a:headEnd/>
            <a:tailEnd/>
          </a:ln>
        </p:spPr>
        <p:txBody>
          <a:bodyPr/>
          <a:lstStyle/>
          <a:p>
            <a:pPr>
              <a:defRPr/>
            </a:pPr>
            <a:r>
              <a:rPr lang="fr-CA" sz="1600" dirty="0" smtClean="0">
                <a:solidFill>
                  <a:schemeClr val="tx2">
                    <a:lumMod val="75000"/>
                  </a:schemeClr>
                </a:solidFill>
                <a:latin typeface="Arial" pitchFamily="34" charset="0"/>
              </a:rPr>
              <a:t>NATEM – </a:t>
            </a:r>
            <a:r>
              <a:rPr lang="fr-CA" sz="1600" dirty="0" err="1" smtClean="0">
                <a:solidFill>
                  <a:schemeClr val="tx2">
                    <a:lumMod val="75000"/>
                  </a:schemeClr>
                </a:solidFill>
                <a:latin typeface="Arial" pitchFamily="34" charset="0"/>
              </a:rPr>
              <a:t>North</a:t>
            </a:r>
            <a:r>
              <a:rPr lang="fr-CA" sz="1600" dirty="0" smtClean="0">
                <a:solidFill>
                  <a:schemeClr val="tx2">
                    <a:lumMod val="75000"/>
                  </a:schemeClr>
                </a:solidFill>
                <a:latin typeface="Arial" pitchFamily="34" charset="0"/>
              </a:rPr>
              <a:t> American TIMES Energy Model</a:t>
            </a:r>
            <a:endParaRPr lang="fr-CA" sz="1600" dirty="0">
              <a:solidFill>
                <a:schemeClr val="tx2">
                  <a:lumMod val="75000"/>
                </a:schemeClr>
              </a:solidFill>
              <a:latin typeface="Arial" pitchFamily="34" charset="0"/>
            </a:endParaRP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a:solidFill>
                  <a:schemeClr val="tx2">
                    <a:lumMod val="75000"/>
                  </a:schemeClr>
                </a:solidFill>
              </a:rPr>
              <a:t>NATEM – a 23-regions model</a:t>
            </a:r>
            <a:endParaRPr lang="fr-CA" dirty="0"/>
          </a:p>
        </p:txBody>
      </p:sp>
      <p:sp>
        <p:nvSpPr>
          <p:cNvPr id="7" name="Rectangle 6"/>
          <p:cNvSpPr>
            <a:spLocks noChangeArrowheads="1"/>
          </p:cNvSpPr>
          <p:nvPr/>
        </p:nvSpPr>
        <p:spPr bwMode="auto">
          <a:xfrm rot="16200000">
            <a:off x="4530804" y="1922531"/>
            <a:ext cx="72006" cy="9133615"/>
          </a:xfrm>
          <a:prstGeom prst="rect">
            <a:avLst/>
          </a:prstGeom>
          <a:solidFill>
            <a:srgbClr val="06CDE2"/>
          </a:solidFill>
          <a:ln w="1905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9" name="Rectangle 8"/>
          <p:cNvSpPr>
            <a:spLocks noChangeArrowheads="1"/>
          </p:cNvSpPr>
          <p:nvPr/>
        </p:nvSpPr>
        <p:spPr bwMode="auto">
          <a:xfrm rot="16200000">
            <a:off x="4395283" y="2119668"/>
            <a:ext cx="332655" cy="9144005"/>
          </a:xfrm>
          <a:prstGeom prst="rect">
            <a:avLst/>
          </a:prstGeom>
          <a:solidFill>
            <a:schemeClr val="tx1">
              <a:lumMod val="75000"/>
            </a:schemeClr>
          </a:solidFill>
          <a:ln w="12700">
            <a:solidFill>
              <a:schemeClr val="tx1">
                <a:lumMod val="75000"/>
              </a:schemeClr>
            </a:solidFill>
            <a:miter lim="800000"/>
            <a:headEnd/>
            <a:tailEnd/>
          </a:ln>
          <a:extLst/>
        </p:spPr>
        <p:txBody>
          <a:bodyPr rot="0" vert="horz" wrap="square" lIns="91440" tIns="45720" rIns="91440" bIns="45720" anchor="t" anchorCtr="0" upright="1">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3855036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SMIA">
      <a:dk1>
        <a:srgbClr val="17365D"/>
      </a:dk1>
      <a:lt1>
        <a:sysClr val="window" lastClr="FFFFFF"/>
      </a:lt1>
      <a:dk2>
        <a:srgbClr val="1F497D"/>
      </a:dk2>
      <a:lt2>
        <a:srgbClr val="FFFFFF"/>
      </a:lt2>
      <a:accent1>
        <a:srgbClr val="4BACC6"/>
      </a:accent1>
      <a:accent2>
        <a:srgbClr val="8369A5"/>
      </a:accent2>
      <a:accent3>
        <a:srgbClr val="85CF7B"/>
      </a:accent3>
      <a:accent4>
        <a:srgbClr val="F7A45F"/>
      </a:accent4>
      <a:accent5>
        <a:srgbClr val="548DD4"/>
      </a:accent5>
      <a:accent6>
        <a:srgbClr val="FFFF7D"/>
      </a:accent6>
      <a:hlink>
        <a:srgbClr val="17365D"/>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Angles.thmx</Template>
  <TotalTime>10435</TotalTime>
  <Words>2115</Words>
  <Application>Microsoft Office PowerPoint</Application>
  <PresentationFormat>On-screen Show (4:3)</PresentationFormat>
  <Paragraphs>279</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Lucida Sans Unicode</vt:lpstr>
      <vt:lpstr>Times New Roman</vt:lpstr>
      <vt:lpstr>Wingdings</vt:lpstr>
      <vt:lpstr>Office Theme</vt:lpstr>
      <vt:lpstr>Reducing GHG Emissions in Canada: A Formidable Challenge </vt:lpstr>
      <vt:lpstr>Background</vt:lpstr>
      <vt:lpstr>Background</vt:lpstr>
      <vt:lpstr>Project goals</vt:lpstr>
      <vt:lpstr>Approach and premises </vt:lpstr>
      <vt:lpstr>Model description</vt:lpstr>
      <vt:lpstr>MARKAL/TIMES family of models</vt:lpstr>
      <vt:lpstr>MARKAL/TIMES family of models</vt:lpstr>
      <vt:lpstr>PowerPoint Presentation</vt:lpstr>
      <vt:lpstr>NATEM - Canada</vt:lpstr>
      <vt:lpstr>PowerPoint Presentation</vt:lpstr>
      <vt:lpstr>CanESS</vt:lpstr>
      <vt:lpstr>Model development</vt:lpstr>
      <vt:lpstr>Data bridge</vt:lpstr>
      <vt:lpstr>Data bridge</vt:lpstr>
      <vt:lpstr>Special considerations</vt:lpstr>
      <vt:lpstr>Optimal system dispatch</vt:lpstr>
      <vt:lpstr>Model calibration</vt:lpstr>
      <vt:lpstr>Socio-economic settings</vt:lpstr>
      <vt:lpstr>Industrial gross output</vt:lpstr>
      <vt:lpstr>End-use demands (70)</vt:lpstr>
      <vt:lpstr>Final energy consumption</vt:lpstr>
      <vt:lpstr>Primary energy production</vt:lpstr>
      <vt:lpstr>Primary energy production - Gas</vt:lpstr>
      <vt:lpstr>GHG emissions in Canada - 1990</vt:lpstr>
      <vt:lpstr>GHG emissions in Canada - 2050</vt:lpstr>
      <vt:lpstr>Result analysis</vt:lpstr>
      <vt:lpstr>GHG combustion emission targets</vt:lpstr>
      <vt:lpstr>S8: Energy consumption in transportation</vt:lpstr>
      <vt:lpstr>S2: Market shares for space heating</vt:lpstr>
      <vt:lpstr>A huge challenge</vt:lpstr>
      <vt:lpstr>For more information</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dc:creator>
  <cp:lastModifiedBy>Kathleen Vaillancourt</cp:lastModifiedBy>
  <cp:revision>986</cp:revision>
  <cp:lastPrinted>2015-03-13T22:27:19Z</cp:lastPrinted>
  <dcterms:created xsi:type="dcterms:W3CDTF">2013-12-07T22:02:36Z</dcterms:created>
  <dcterms:modified xsi:type="dcterms:W3CDTF">2016-06-23T18:06:57Z</dcterms:modified>
</cp:coreProperties>
</file>